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notesSlides/notesSlide1.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slideLayouts/slideLayout14.xml" ContentType="application/vnd.openxmlformats-officedocument.presentationml.slide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 id="2147483664" r:id="rId3"/>
    <p:sldMasterId id="2147483669" r:id="rId4"/>
    <p:sldMasterId id="2147483739" r:id="rId5"/>
  </p:sldMasterIdLst>
  <p:notesMasterIdLst>
    <p:notesMasterId r:id="rId23"/>
  </p:notesMasterIdLst>
  <p:sldIdLst>
    <p:sldId id="256" r:id="rId6"/>
    <p:sldId id="257" r:id="rId7"/>
    <p:sldId id="266" r:id="rId8"/>
    <p:sldId id="267" r:id="rId9"/>
    <p:sldId id="268" r:id="rId10"/>
    <p:sldId id="269" r:id="rId11"/>
    <p:sldId id="270" r:id="rId12"/>
    <p:sldId id="271" r:id="rId13"/>
    <p:sldId id="272" r:id="rId14"/>
    <p:sldId id="273" r:id="rId15"/>
    <p:sldId id="274" r:id="rId16"/>
    <p:sldId id="280" r:id="rId17"/>
    <p:sldId id="275" r:id="rId18"/>
    <p:sldId id="276" r:id="rId19"/>
    <p:sldId id="277" r:id="rId20"/>
    <p:sldId id="278" r:id="rId21"/>
    <p:sldId id="265" r:id="rId22"/>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F0265D"/>
    <a:srgbClr val="EBAFB5"/>
    <a:srgbClr val="F4D3D6"/>
    <a:srgbClr val="F9E8EA"/>
    <a:srgbClr val="020000"/>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9631B5-78F2-41C9-869B-9F39066F8104}" styleName="Estilo Médio 3 - Ênfase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Estilo Médio 3 - Ênfase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Estilo Médio 3 - Ênfas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5BE263C-DBD7-4A20-BB59-AAB30ACAA65A}" styleName="Estilo Médio 3 - Ênfase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Estilo Médio 3 - Ênfas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Estilo Médio 4 - Ênfas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519" autoAdjust="0"/>
  </p:normalViewPr>
  <p:slideViewPr>
    <p:cSldViewPr snapToGrid="0" snapToObjects="1">
      <p:cViewPr varScale="1">
        <p:scale>
          <a:sx n="58" d="100"/>
          <a:sy n="58" d="100"/>
        </p:scale>
        <p:origin x="1746" y="6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customXml" Target="../customXml/item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bleStyles" Target="tableStyles.xml"/><Relationship Id="rId30"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498697-E7EB-B84D-9726-13965ED94444}" type="datetimeFigureOut">
              <a:rPr lang="en-US" smtClean="0"/>
              <a:pPr/>
              <a:t>9/10/2022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C6CD5E-26BD-9B45-BB2F-78648736C277}" type="slidenum">
              <a:rPr lang="en-US" smtClean="0"/>
              <a:pPr/>
              <a:t>‹nº›</a:t>
            </a:fld>
            <a:endParaRPr lang="en-US"/>
          </a:p>
        </p:txBody>
      </p:sp>
    </p:spTree>
    <p:extLst>
      <p:ext uri="{BB962C8B-B14F-4D97-AF65-F5344CB8AC3E}">
        <p14:creationId xmlns:p14="http://schemas.microsoft.com/office/powerpoint/2010/main" val="7992882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60AF036-9339-4B80-A366-3D164785A86A}" type="slidenum">
              <a:rPr lang="pt-BR" smtClean="0"/>
              <a:pPr/>
              <a:t>3</a:t>
            </a:fld>
            <a:endParaRPr lang="pt-BR"/>
          </a:p>
        </p:txBody>
      </p:sp>
    </p:spTree>
    <p:extLst>
      <p:ext uri="{BB962C8B-B14F-4D97-AF65-F5344CB8AC3E}">
        <p14:creationId xmlns:p14="http://schemas.microsoft.com/office/powerpoint/2010/main" val="1613600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60AF036-9339-4B80-A366-3D164785A86A}" type="slidenum">
              <a:rPr lang="pt-BR" smtClean="0"/>
              <a:pPr/>
              <a:t>16</a:t>
            </a:fld>
            <a:endParaRPr lang="pt-BR"/>
          </a:p>
        </p:txBody>
      </p:sp>
    </p:spTree>
    <p:extLst>
      <p:ext uri="{BB962C8B-B14F-4D97-AF65-F5344CB8AC3E}">
        <p14:creationId xmlns:p14="http://schemas.microsoft.com/office/powerpoint/2010/main" val="3945926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C6CD5E-26BD-9B45-BB2F-78648736C277}" type="slidenum">
              <a:rPr lang="en-US" smtClean="0"/>
              <a:pPr/>
              <a:t>17</a:t>
            </a:fld>
            <a:endParaRPr lang="en-US"/>
          </a:p>
        </p:txBody>
      </p:sp>
    </p:spTree>
    <p:extLst>
      <p:ext uri="{BB962C8B-B14F-4D97-AF65-F5344CB8AC3E}">
        <p14:creationId xmlns:p14="http://schemas.microsoft.com/office/powerpoint/2010/main" val="3144727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GOVERNANÇA</a:t>
            </a:r>
            <a:r>
              <a:rPr lang="pt-BR" baseline="0" dirty="0"/>
              <a:t> CORPORATIVA tem a finalidade de aumentar o valor da empresa, facilitar o seu acesso ao capital e contribuir para sua perenidade e sobrevivência. –</a:t>
            </a:r>
            <a:r>
              <a:rPr lang="pt-BR" dirty="0"/>
              <a:t>Explicar</a:t>
            </a:r>
            <a:r>
              <a:rPr lang="pt-BR" baseline="0" dirty="0"/>
              <a:t> o que é governança de ti- em consequência do crescimento e da informática nas operações das empresas, criou-se governança de ti</a:t>
            </a:r>
            <a:endParaRPr lang="en-US" dirty="0"/>
          </a:p>
        </p:txBody>
      </p:sp>
      <p:sp>
        <p:nvSpPr>
          <p:cNvPr id="4" name="Slide Number Placeholder 3"/>
          <p:cNvSpPr>
            <a:spLocks noGrp="1"/>
          </p:cNvSpPr>
          <p:nvPr>
            <p:ph type="sldNum" sz="quarter" idx="10"/>
          </p:nvPr>
        </p:nvSpPr>
        <p:spPr/>
        <p:txBody>
          <a:bodyPr/>
          <a:lstStyle/>
          <a:p>
            <a:fld id="{C60AF036-9339-4B80-A366-3D164785A86A}" type="slidenum">
              <a:rPr lang="pt-BR" smtClean="0"/>
              <a:pPr/>
              <a:t>4</a:t>
            </a:fld>
            <a:endParaRPr lang="pt-BR"/>
          </a:p>
        </p:txBody>
      </p:sp>
    </p:spTree>
    <p:extLst>
      <p:ext uri="{BB962C8B-B14F-4D97-AF65-F5344CB8AC3E}">
        <p14:creationId xmlns:p14="http://schemas.microsoft.com/office/powerpoint/2010/main" val="407268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aseline="0" dirty="0"/>
              <a:t>Governança de ti- os dois assuntos chegaram ao Brasil em meados de 2004 e perdurou fortemente até 2006, limite das empresas adequarem-se aos processos da Lei </a:t>
            </a:r>
            <a:r>
              <a:rPr lang="pt-BR" baseline="0" dirty="0" err="1"/>
              <a:t>complance</a:t>
            </a:r>
            <a:r>
              <a:rPr lang="pt-BR" baseline="0" dirty="0"/>
              <a:t> </a:t>
            </a:r>
            <a:r>
              <a:rPr lang="pt-BR" baseline="0" dirty="0" err="1"/>
              <a:t>sox</a:t>
            </a:r>
            <a:r>
              <a:rPr lang="pt-BR" baseline="0" dirty="0"/>
              <a:t>.</a:t>
            </a:r>
          </a:p>
          <a:p>
            <a:endParaRPr lang="pt-BR" baseline="0" dirty="0"/>
          </a:p>
          <a:p>
            <a:r>
              <a:rPr lang="pt-BR" baseline="0" dirty="0"/>
              <a:t>Governança de ti é um braço da governança corporativa, TI totalmente alinhada ao negócio da empresa, em meados do século passado, quando surgiu a informática, com o uso dela, as grandes corporações elevaram sua capacidade de processar grandes volumes de operações, contribuindo para o crescimento das empresas e aumentando o numero de investidores, acionistas. No </a:t>
            </a:r>
            <a:r>
              <a:rPr lang="pt-BR" baseline="0" dirty="0" err="1"/>
              <a:t>entando</a:t>
            </a:r>
            <a:r>
              <a:rPr lang="pt-BR" baseline="0" dirty="0"/>
              <a:t> com este crescimento começa a surgir as fraudes, alterando o resultado das empresas e diminuindo a confiabilidade das informações, diminuindo o valor das ações/empresas.</a:t>
            </a:r>
            <a:endParaRPr lang="pt-BR" dirty="0"/>
          </a:p>
        </p:txBody>
      </p:sp>
      <p:sp>
        <p:nvSpPr>
          <p:cNvPr id="4" name="Espaço Reservado para Número de Slide 3"/>
          <p:cNvSpPr>
            <a:spLocks noGrp="1"/>
          </p:cNvSpPr>
          <p:nvPr>
            <p:ph type="sldNum" sz="quarter" idx="10"/>
          </p:nvPr>
        </p:nvSpPr>
        <p:spPr/>
        <p:txBody>
          <a:bodyPr/>
          <a:lstStyle/>
          <a:p>
            <a:fld id="{C60AF036-9339-4B80-A366-3D164785A86A}" type="slidenum">
              <a:rPr lang="pt-BR" smtClean="0"/>
              <a:pPr/>
              <a:t>5</a:t>
            </a:fld>
            <a:endParaRPr lang="pt-BR"/>
          </a:p>
        </p:txBody>
      </p:sp>
    </p:spTree>
    <p:extLst>
      <p:ext uri="{BB962C8B-B14F-4D97-AF65-F5344CB8AC3E}">
        <p14:creationId xmlns:p14="http://schemas.microsoft.com/office/powerpoint/2010/main" val="4219824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No</a:t>
            </a:r>
            <a:r>
              <a:rPr lang="pt-BR" baseline="0" dirty="0"/>
              <a:t> século passado surge a informática e em decorrência dela, as empresas aumentam sua capacidade de processar grandes volumes de operações e informações, contribuindo para o crescimento das empresas e aumentando o </a:t>
            </a:r>
            <a:r>
              <a:rPr lang="pt-BR" baseline="0" dirty="0" err="1"/>
              <a:t>nr</a:t>
            </a:r>
            <a:r>
              <a:rPr lang="pt-BR" baseline="0" dirty="0"/>
              <a:t> de  sócios e investidores, no </a:t>
            </a:r>
            <a:r>
              <a:rPr lang="pt-BR" baseline="0" dirty="0" err="1"/>
              <a:t>entando</a:t>
            </a:r>
            <a:r>
              <a:rPr lang="pt-BR" baseline="0" dirty="0"/>
              <a:t>, com o advento da informática, surge o risco da possibilidade de uma ação isolada de alguém alterar os para modificar o resultado final de uma empresa. Esta ação, fraude, diminui a confiabilidade dos investidores, em relação a empresa, desvalorizando o valor da empresa, no mercado, com isso prejudicando os investidores. E foi o que ocorreu em 2001em 2001 por conta dos escândalos financeiros de grandes empresas americanas como Enron, fraudes em demonstrações financeiras, houve adoção das práticas de governança corporativa através da LEI estabelecendo os valores de transparência, coerência, responsabilidade e respeito, neste contexto vem a relação de governança de  ti com governança corporativa</a:t>
            </a:r>
          </a:p>
          <a:p>
            <a:endParaRPr lang="pt-BR" baseline="0" dirty="0"/>
          </a:p>
          <a:p>
            <a:r>
              <a:rPr lang="pt-BR" dirty="0"/>
              <a:t>Então governança</a:t>
            </a:r>
            <a:r>
              <a:rPr lang="pt-BR" baseline="0" dirty="0"/>
              <a:t> de ti objetivo:  TI ALINHADA AO NEGÓCIO DA EMPRESA, PARA ISSO SER POSSÍVEL ELA DEVE ESTAR:</a:t>
            </a:r>
          </a:p>
          <a:p>
            <a:r>
              <a:rPr lang="pt-BR" baseline="0" dirty="0"/>
              <a:t>EX: DE GOVERNANÇA – CRESCIMENTO DE TI EM 2015 $ 380 BILHÕES</a:t>
            </a:r>
            <a:endParaRPr lang="pt-BR" dirty="0"/>
          </a:p>
        </p:txBody>
      </p:sp>
      <p:sp>
        <p:nvSpPr>
          <p:cNvPr id="4" name="Espaço Reservado para Número de Slide 3"/>
          <p:cNvSpPr>
            <a:spLocks noGrp="1"/>
          </p:cNvSpPr>
          <p:nvPr>
            <p:ph type="sldNum" sz="quarter" idx="10"/>
          </p:nvPr>
        </p:nvSpPr>
        <p:spPr/>
        <p:txBody>
          <a:bodyPr/>
          <a:lstStyle/>
          <a:p>
            <a:fld id="{C60AF036-9339-4B80-A366-3D164785A86A}" type="slidenum">
              <a:rPr lang="pt-BR" smtClean="0"/>
              <a:pPr/>
              <a:t>6</a:t>
            </a:fld>
            <a:endParaRPr lang="pt-BR"/>
          </a:p>
        </p:txBody>
      </p:sp>
    </p:spTree>
    <p:extLst>
      <p:ext uri="{BB962C8B-B14F-4D97-AF65-F5344CB8AC3E}">
        <p14:creationId xmlns:p14="http://schemas.microsoft.com/office/powerpoint/2010/main" val="1805527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Quando</a:t>
            </a:r>
            <a:r>
              <a:rPr lang="pt-BR" baseline="0" dirty="0"/>
              <a:t> falamos em governança de ti, falamos em COBIT E ITIL, que são as bases para uma boa gestão.</a:t>
            </a:r>
          </a:p>
          <a:p>
            <a:endParaRPr lang="pt-BR" baseline="0" dirty="0"/>
          </a:p>
          <a:p>
            <a:pPr marL="171450" indent="-171450">
              <a:buFont typeface="Wingdings" panose="05000000000000000000" pitchFamily="2" charset="2"/>
              <a:buChar char="Ø"/>
            </a:pPr>
            <a:r>
              <a:rPr lang="pt-BR" baseline="0" dirty="0"/>
              <a:t>COBIT criado em 1996 pelo ISACA ( </a:t>
            </a:r>
            <a:r>
              <a:rPr lang="pt-BR" baseline="0" dirty="0" err="1"/>
              <a:t>information</a:t>
            </a:r>
            <a:r>
              <a:rPr lang="pt-BR" baseline="0" dirty="0"/>
              <a:t> system </a:t>
            </a:r>
            <a:r>
              <a:rPr lang="pt-BR" baseline="0" dirty="0" err="1"/>
              <a:t>auditand</a:t>
            </a:r>
            <a:r>
              <a:rPr lang="pt-BR" baseline="0" dirty="0"/>
              <a:t> </a:t>
            </a:r>
            <a:r>
              <a:rPr lang="pt-BR" baseline="0" dirty="0" err="1"/>
              <a:t>control</a:t>
            </a:r>
            <a:r>
              <a:rPr lang="pt-BR" baseline="0" dirty="0"/>
              <a:t>) esta na versão 5, lançada em 2012, framework de governança e gestão.</a:t>
            </a:r>
          </a:p>
          <a:p>
            <a:pPr marL="171450" indent="-171450">
              <a:buFont typeface="Wingdings" panose="05000000000000000000" pitchFamily="2" charset="2"/>
              <a:buChar char="Ø"/>
            </a:pPr>
            <a:endParaRPr lang="pt-BR" baseline="0" dirty="0"/>
          </a:p>
          <a:p>
            <a:pPr marL="628650" lvl="1" indent="-171450">
              <a:buFont typeface="Wingdings" panose="05000000000000000000" pitchFamily="2" charset="2"/>
              <a:buChar char="Ø"/>
            </a:pPr>
            <a:r>
              <a:rPr lang="pt-BR" baseline="0" dirty="0"/>
              <a:t> DESENHO DO SERVIÇO : DESENHO DE NOVOS SERVÇOS E ATUALIZAÇÕES DE SERVIÇOS ATUAIS PARA COLOCA-LOS EM PRODUÇÃO, ASSEGURAR UMA ABORDAGEM HOLISTICA PARA TODOS OS ASPECTOS DO DESNHO;  OPERAÇÃO DO SERVIÇO: REPONSÁVELPELA ESTABILIDADE DOS SERVIÇOS</a:t>
            </a:r>
          </a:p>
          <a:p>
            <a:r>
              <a:rPr lang="pt-BR" baseline="0" dirty="0"/>
              <a:t>TRANSIÇÃO DO SERVIÇO: ALINHAMENTO DE EXPECTATIVAS COM O CLIENTE, COMO O DESEMPENHO E O USO DO NOVO SERVIÇO PODE HABILITAR MUDANÇASNO NEGÓCIO</a:t>
            </a:r>
          </a:p>
          <a:p>
            <a:r>
              <a:rPr lang="pt-BR" baseline="0" dirty="0"/>
              <a:t>MELHORIA DESERVIO CONTINUADA: SUPERVISÃO DE TODAS AS DISCIPLINAS DE GERENCIAMENTO DE SERVIÇOS DE TI</a:t>
            </a:r>
          </a:p>
          <a:p>
            <a:r>
              <a:rPr lang="pt-BR" baseline="0" dirty="0"/>
              <a:t>ALINHAMENTO CONTINUO ENTREO PORTFOLIO DE SERVIÇOS DETIC E AS NECESSIDADES ATUAIS E FUTURASDAORGANIZAÇÃO</a:t>
            </a:r>
          </a:p>
          <a:p>
            <a:r>
              <a:rPr lang="pt-BR" baseline="0" dirty="0"/>
              <a:t>Governança de ti é responsabilidade da alta </a:t>
            </a:r>
            <a:r>
              <a:rPr lang="pt-BR" baseline="0" dirty="0" err="1"/>
              <a:t>adm</a:t>
            </a:r>
            <a:r>
              <a:rPr lang="pt-BR" baseline="0" dirty="0"/>
              <a:t> boards e gestão de ti é o sistema de controles e processos necessários para alcançar os objetivos </a:t>
            </a:r>
            <a:r>
              <a:rPr lang="pt-BR" baseline="0" dirty="0" err="1"/>
              <a:t>estretégicos</a:t>
            </a:r>
            <a:r>
              <a:rPr lang="pt-BR" baseline="0" dirty="0"/>
              <a:t> estabelecidos pela direção da organização.</a:t>
            </a:r>
          </a:p>
          <a:p>
            <a:endParaRPr lang="pt-BR" baseline="0" dirty="0"/>
          </a:p>
          <a:p>
            <a:endParaRPr lang="pt-BR" baseline="0" dirty="0"/>
          </a:p>
          <a:p>
            <a:r>
              <a:rPr lang="pt-BR" baseline="0" dirty="0"/>
              <a:t>ITILV.3 criado no final dos anos 80,pelo escritório de comércio do governo do reino unido (OGC) e descreve as melhores práticas de gestão  para área de </a:t>
            </a:r>
            <a:r>
              <a:rPr lang="pt-BR" baseline="0" dirty="0" err="1"/>
              <a:t>tic</a:t>
            </a:r>
            <a:endParaRPr lang="pt-BR" dirty="0"/>
          </a:p>
        </p:txBody>
      </p:sp>
      <p:sp>
        <p:nvSpPr>
          <p:cNvPr id="4" name="Espaço Reservado para Número de Slide 3"/>
          <p:cNvSpPr>
            <a:spLocks noGrp="1"/>
          </p:cNvSpPr>
          <p:nvPr>
            <p:ph type="sldNum" sz="quarter" idx="10"/>
          </p:nvPr>
        </p:nvSpPr>
        <p:spPr/>
        <p:txBody>
          <a:bodyPr/>
          <a:lstStyle/>
          <a:p>
            <a:fld id="{C60AF036-9339-4B80-A366-3D164785A86A}" type="slidenum">
              <a:rPr lang="pt-BR" smtClean="0"/>
              <a:pPr/>
              <a:t>8</a:t>
            </a:fld>
            <a:endParaRPr lang="pt-BR"/>
          </a:p>
        </p:txBody>
      </p:sp>
    </p:spTree>
    <p:extLst>
      <p:ext uri="{BB962C8B-B14F-4D97-AF65-F5344CB8AC3E}">
        <p14:creationId xmlns:p14="http://schemas.microsoft.com/office/powerpoint/2010/main" val="4151763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60AF036-9339-4B80-A366-3D164785A86A}" type="slidenum">
              <a:rPr lang="pt-BR" smtClean="0"/>
              <a:pPr/>
              <a:t>9</a:t>
            </a:fld>
            <a:endParaRPr lang="pt-BR"/>
          </a:p>
        </p:txBody>
      </p:sp>
    </p:spTree>
    <p:extLst>
      <p:ext uri="{BB962C8B-B14F-4D97-AF65-F5344CB8AC3E}">
        <p14:creationId xmlns:p14="http://schemas.microsoft.com/office/powerpoint/2010/main" val="111047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60AF036-9339-4B80-A366-3D164785A86A}" type="slidenum">
              <a:rPr lang="pt-BR" smtClean="0"/>
              <a:pPr/>
              <a:t>13</a:t>
            </a:fld>
            <a:endParaRPr lang="pt-BR"/>
          </a:p>
        </p:txBody>
      </p:sp>
    </p:spTree>
    <p:extLst>
      <p:ext uri="{BB962C8B-B14F-4D97-AF65-F5344CB8AC3E}">
        <p14:creationId xmlns:p14="http://schemas.microsoft.com/office/powerpoint/2010/main" val="92318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60AF036-9339-4B80-A366-3D164785A86A}" type="slidenum">
              <a:rPr lang="pt-BR" smtClean="0"/>
              <a:pPr/>
              <a:t>14</a:t>
            </a:fld>
            <a:endParaRPr lang="pt-BR"/>
          </a:p>
        </p:txBody>
      </p:sp>
    </p:spTree>
    <p:extLst>
      <p:ext uri="{BB962C8B-B14F-4D97-AF65-F5344CB8AC3E}">
        <p14:creationId xmlns:p14="http://schemas.microsoft.com/office/powerpoint/2010/main" val="4266440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60AF036-9339-4B80-A366-3D164785A86A}" type="slidenum">
              <a:rPr lang="pt-BR" smtClean="0"/>
              <a:pPr/>
              <a:t>15</a:t>
            </a:fld>
            <a:endParaRPr lang="pt-BR"/>
          </a:p>
        </p:txBody>
      </p:sp>
    </p:spTree>
    <p:extLst>
      <p:ext uri="{BB962C8B-B14F-4D97-AF65-F5344CB8AC3E}">
        <p14:creationId xmlns:p14="http://schemas.microsoft.com/office/powerpoint/2010/main" val="3927474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323528" y="44625"/>
            <a:ext cx="7272808" cy="720079"/>
          </a:xfrm>
        </p:spPr>
        <p:txBody>
          <a:bodyPr/>
          <a:lstStyle>
            <a:lvl1pPr>
              <a:defRPr baseline="0">
                <a:solidFill>
                  <a:schemeClr val="bg1"/>
                </a:solidFill>
              </a:defRPr>
            </a:lvl1pPr>
          </a:lstStyle>
          <a:p>
            <a:r>
              <a:rPr lang="pt-BR" dirty="0"/>
              <a:t>Slide 1</a:t>
            </a:r>
          </a:p>
        </p:txBody>
      </p:sp>
      <p:sp>
        <p:nvSpPr>
          <p:cNvPr id="3" name="Subtítulo 2"/>
          <p:cNvSpPr>
            <a:spLocks noGrp="1"/>
          </p:cNvSpPr>
          <p:nvPr>
            <p:ph type="subTitle" idx="1"/>
          </p:nvPr>
        </p:nvSpPr>
        <p:spPr>
          <a:xfrm>
            <a:off x="179512" y="908720"/>
            <a:ext cx="8712968" cy="5328592"/>
          </a:xfrm>
        </p:spPr>
        <p:txBody>
          <a:bodyPr/>
          <a:lstStyle>
            <a:lvl1pPr marL="0" indent="0" algn="l">
              <a:buNone/>
              <a:defRPr>
                <a:solidFill>
                  <a:schemeClr val="tx1">
                    <a:lumMod val="95000"/>
                    <a:lumOff val="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a:t>Click to edit Master subtitle style</a:t>
            </a:r>
            <a:endParaRPr lang="pt-B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p:txBody>
          <a:bodyPr/>
          <a:lstStyle/>
          <a:p>
            <a:fld id="{107B2651-F9F0-4019-B100-93C85F8E2C26}" type="datetimeFigureOut">
              <a:rPr lang="pt-BR" smtClean="0"/>
              <a:pPr/>
              <a:t>10/09/2022</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9E6C589D-6B0F-420F-8E10-BF96F97B9040}" type="slidenum">
              <a:rPr lang="pt-BR" smtClean="0"/>
              <a:pPr/>
              <a:t>‹nº›</a:t>
            </a:fld>
            <a:endParaRPr lang="pt-BR"/>
          </a:p>
        </p:txBody>
      </p:sp>
    </p:spTree>
    <p:extLst>
      <p:ext uri="{BB962C8B-B14F-4D97-AF65-F5344CB8AC3E}">
        <p14:creationId xmlns:p14="http://schemas.microsoft.com/office/powerpoint/2010/main" val="1417940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p:txBody>
          <a:bodyPr/>
          <a:lstStyle/>
          <a:p>
            <a:fld id="{107B2651-F9F0-4019-B100-93C85F8E2C26}" type="datetimeFigureOut">
              <a:rPr lang="pt-BR" smtClean="0"/>
              <a:pPr/>
              <a:t>10/09/2022</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9E6C589D-6B0F-420F-8E10-BF96F97B9040}" type="slidenum">
              <a:rPr lang="pt-BR" smtClean="0"/>
              <a:pPr/>
              <a:t>‹nº›</a:t>
            </a:fld>
            <a:endParaRPr lang="pt-BR"/>
          </a:p>
        </p:txBody>
      </p:sp>
    </p:spTree>
    <p:extLst>
      <p:ext uri="{BB962C8B-B14F-4D97-AF65-F5344CB8AC3E}">
        <p14:creationId xmlns:p14="http://schemas.microsoft.com/office/powerpoint/2010/main" val="656067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7B2651-F9F0-4019-B100-93C85F8E2C26}" type="datetimeFigureOut">
              <a:rPr lang="pt-BR" smtClean="0"/>
              <a:pPr/>
              <a:t>10/09/2022</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9E6C589D-6B0F-420F-8E10-BF96F97B9040}" type="slidenum">
              <a:rPr lang="pt-BR" smtClean="0"/>
              <a:pPr/>
              <a:t>‹nº›</a:t>
            </a:fld>
            <a:endParaRPr lang="pt-BR"/>
          </a:p>
        </p:txBody>
      </p:sp>
    </p:spTree>
    <p:extLst>
      <p:ext uri="{BB962C8B-B14F-4D97-AF65-F5344CB8AC3E}">
        <p14:creationId xmlns:p14="http://schemas.microsoft.com/office/powerpoint/2010/main" val="1249128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107B2651-F9F0-4019-B100-93C85F8E2C26}" type="datetimeFigureOut">
              <a:rPr lang="pt-BR" smtClean="0"/>
              <a:pPr/>
              <a:t>10/09/2022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9E6C589D-6B0F-420F-8E10-BF96F97B9040}" type="slidenum">
              <a:rPr lang="pt-BR" smtClean="0"/>
              <a:pPr/>
              <a:t>‹nº›</a:t>
            </a:fld>
            <a:endParaRPr lang="pt-BR"/>
          </a:p>
        </p:txBody>
      </p:sp>
    </p:spTree>
    <p:extLst>
      <p:ext uri="{BB962C8B-B14F-4D97-AF65-F5344CB8AC3E}">
        <p14:creationId xmlns:p14="http://schemas.microsoft.com/office/powerpoint/2010/main" val="2730116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x-none"/>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107B2651-F9F0-4019-B100-93C85F8E2C26}" type="datetimeFigureOut">
              <a:rPr lang="pt-BR" smtClean="0"/>
              <a:pPr/>
              <a:t>10/09/2022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9E6C589D-6B0F-420F-8E10-BF96F97B9040}" type="slidenum">
              <a:rPr lang="pt-BR" smtClean="0"/>
              <a:pPr/>
              <a:t>‹nº›</a:t>
            </a:fld>
            <a:endParaRPr lang="pt-BR"/>
          </a:p>
        </p:txBody>
      </p:sp>
    </p:spTree>
    <p:extLst>
      <p:ext uri="{BB962C8B-B14F-4D97-AF65-F5344CB8AC3E}">
        <p14:creationId xmlns:p14="http://schemas.microsoft.com/office/powerpoint/2010/main" val="506574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107B2651-F9F0-4019-B100-93C85F8E2C26}" type="datetimeFigureOut">
              <a:rPr lang="pt-BR" smtClean="0"/>
              <a:pPr/>
              <a:t>10/09/2022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E6C589D-6B0F-420F-8E10-BF96F97B9040}" type="slidenum">
              <a:rPr lang="pt-BR" smtClean="0"/>
              <a:pPr/>
              <a:t>‹nº›</a:t>
            </a:fld>
            <a:endParaRPr lang="pt-BR"/>
          </a:p>
        </p:txBody>
      </p:sp>
    </p:spTree>
    <p:extLst>
      <p:ext uri="{BB962C8B-B14F-4D97-AF65-F5344CB8AC3E}">
        <p14:creationId xmlns:p14="http://schemas.microsoft.com/office/powerpoint/2010/main" val="29494982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107B2651-F9F0-4019-B100-93C85F8E2C26}" type="datetimeFigureOut">
              <a:rPr lang="pt-BR" smtClean="0"/>
              <a:pPr/>
              <a:t>10/09/2022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E6C589D-6B0F-420F-8E10-BF96F97B9040}" type="slidenum">
              <a:rPr lang="pt-BR" smtClean="0"/>
              <a:pPr/>
              <a:t>‹nº›</a:t>
            </a:fld>
            <a:endParaRPr lang="pt-BR"/>
          </a:p>
        </p:txBody>
      </p:sp>
    </p:spTree>
    <p:extLst>
      <p:ext uri="{BB962C8B-B14F-4D97-AF65-F5344CB8AC3E}">
        <p14:creationId xmlns:p14="http://schemas.microsoft.com/office/powerpoint/2010/main" val="14279412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3064296" y="2751063"/>
            <a:ext cx="4532040" cy="1326009"/>
          </a:xfrm>
        </p:spPr>
        <p:txBody>
          <a:bodyPr/>
          <a:lstStyle>
            <a:lvl1pPr>
              <a:defRPr baseline="0"/>
            </a:lvl1pPr>
          </a:lstStyle>
          <a:p>
            <a:r>
              <a:rPr lang="pt-BR" dirty="0"/>
              <a:t>Nome do curso</a:t>
            </a:r>
          </a:p>
        </p:txBody>
      </p:sp>
      <p:sp>
        <p:nvSpPr>
          <p:cNvPr id="7" name="Título 1"/>
          <p:cNvSpPr txBox="1">
            <a:spLocks/>
          </p:cNvSpPr>
          <p:nvPr userDrawn="1"/>
        </p:nvSpPr>
        <p:spPr>
          <a:xfrm>
            <a:off x="3275856" y="5487367"/>
            <a:ext cx="5832648" cy="1326009"/>
          </a:xfrm>
          <a:prstGeom prst="rect">
            <a:avLst/>
          </a:prstGeom>
        </p:spPr>
        <p:txBody>
          <a:bodyPr vert="horz" lIns="91440" tIns="45720" rIns="91440" bIns="45720" rtlCol="0" anchor="ctr">
            <a:normAutofit/>
          </a:bodyPr>
          <a:lstStyle>
            <a:lvl1pPr>
              <a:defRPr baseline="0"/>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4400" b="0" i="0" u="none" strike="noStrike" kern="1200" cap="none" spc="0" normalizeH="0" baseline="0" noProof="0" dirty="0">
                <a:ln>
                  <a:noFill/>
                </a:ln>
                <a:solidFill>
                  <a:schemeClr val="bg1"/>
                </a:solidFill>
                <a:effectLst/>
                <a:uLnTx/>
                <a:uFillTx/>
                <a:latin typeface="+mj-lt"/>
                <a:ea typeface="+mj-ea"/>
                <a:cs typeface="+mj-cs"/>
              </a:rPr>
              <a:t>Nome do Professor</a:t>
            </a:r>
            <a:endParaRPr kumimoji="0" lang="pt-BR"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a:t>Click to edit Master subtitle style</a:t>
            </a:r>
            <a:endParaRPr lang="en-US"/>
          </a:p>
        </p:txBody>
      </p:sp>
      <p:sp>
        <p:nvSpPr>
          <p:cNvPr id="4" name="Date Placeholder 3"/>
          <p:cNvSpPr>
            <a:spLocks noGrp="1"/>
          </p:cNvSpPr>
          <p:nvPr>
            <p:ph type="dt" sz="half" idx="10"/>
          </p:nvPr>
        </p:nvSpPr>
        <p:spPr/>
        <p:txBody>
          <a:bodyPr/>
          <a:lstStyle/>
          <a:p>
            <a:fld id="{B449D725-AF79-4FB6-8D02-83EAC61E3211}" type="datetimeFigureOut">
              <a:rPr lang="en-US" smtClean="0"/>
              <a:pPr/>
              <a:t>9/10/2022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6629CB-7937-4506-A327-ACF88B95BB03}" type="slidenum">
              <a:rPr lang="en-US" smtClean="0"/>
              <a:pPr/>
              <a:t>‹nº›</a:t>
            </a:fld>
            <a:endParaRPr lang="en-US"/>
          </a:p>
        </p:txBody>
      </p:sp>
    </p:spTree>
    <p:extLst>
      <p:ext uri="{BB962C8B-B14F-4D97-AF65-F5344CB8AC3E}">
        <p14:creationId xmlns:p14="http://schemas.microsoft.com/office/powerpoint/2010/main" val="6178566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22DC2E43-1104-4361-9C00-4DD9ABBC5D8F}" type="datetimeFigureOut">
              <a:rPr lang="pt-BR" smtClean="0"/>
              <a:pPr/>
              <a:t>10/09/2022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DBB9FE3-D63C-4A40-B010-4651D12E128D}" type="slidenum">
              <a:rPr lang="pt-BR" smtClean="0"/>
              <a:pPr/>
              <a:t>‹nº›</a:t>
            </a:fld>
            <a:endParaRPr lang="pt-BR"/>
          </a:p>
        </p:txBody>
      </p:sp>
    </p:spTree>
    <p:extLst>
      <p:ext uri="{BB962C8B-B14F-4D97-AF65-F5344CB8AC3E}">
        <p14:creationId xmlns:p14="http://schemas.microsoft.com/office/powerpoint/2010/main" val="2458548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95817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p:txBody>
          <a:bodyPr/>
          <a:lstStyle/>
          <a:p>
            <a:fld id="{B449D725-AF79-4FB6-8D02-83EAC61E3211}" type="datetimeFigureOut">
              <a:rPr lang="en-US" smtClean="0"/>
              <a:pPr/>
              <a:t>9/10/2022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6629CB-7937-4506-A327-ACF88B95BB03}" type="slidenum">
              <a:rPr lang="en-US" smtClean="0"/>
              <a:pPr/>
              <a:t>‹nº›</a:t>
            </a:fld>
            <a:endParaRPr lang="en-US"/>
          </a:p>
        </p:txBody>
      </p:sp>
    </p:spTree>
    <p:extLst>
      <p:ext uri="{BB962C8B-B14F-4D97-AF65-F5344CB8AC3E}">
        <p14:creationId xmlns:p14="http://schemas.microsoft.com/office/powerpoint/2010/main" val="10438288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p:txBody>
          <a:bodyPr/>
          <a:lstStyle/>
          <a:p>
            <a:fld id="{22DC2E43-1104-4361-9C00-4DD9ABBC5D8F}" type="datetimeFigureOut">
              <a:rPr lang="pt-BR" smtClean="0"/>
              <a:pPr/>
              <a:t>10/09/2022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0DBB9FE3-D63C-4A40-B010-4651D12E128D}" type="slidenum">
              <a:rPr lang="pt-BR" smtClean="0"/>
              <a:pPr/>
              <a:t>‹nº›</a:t>
            </a:fld>
            <a:endParaRPr lang="pt-BR"/>
          </a:p>
        </p:txBody>
      </p:sp>
    </p:spTree>
    <p:extLst>
      <p:ext uri="{BB962C8B-B14F-4D97-AF65-F5344CB8AC3E}">
        <p14:creationId xmlns:p14="http://schemas.microsoft.com/office/powerpoint/2010/main" val="7382924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p:txBody>
          <a:bodyPr/>
          <a:lstStyle/>
          <a:p>
            <a:fld id="{22DC2E43-1104-4361-9C00-4DD9ABBC5D8F}" type="datetimeFigureOut">
              <a:rPr lang="pt-BR" smtClean="0"/>
              <a:pPr/>
              <a:t>10/09/2022</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0DBB9FE3-D63C-4A40-B010-4651D12E128D}" type="slidenum">
              <a:rPr lang="pt-BR" smtClean="0"/>
              <a:pPr/>
              <a:t>‹nº›</a:t>
            </a:fld>
            <a:endParaRPr lang="pt-BR"/>
          </a:p>
        </p:txBody>
      </p:sp>
    </p:spTree>
    <p:extLst>
      <p:ext uri="{BB962C8B-B14F-4D97-AF65-F5344CB8AC3E}">
        <p14:creationId xmlns:p14="http://schemas.microsoft.com/office/powerpoint/2010/main" val="39118232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p:txBody>
          <a:bodyPr/>
          <a:lstStyle/>
          <a:p>
            <a:fld id="{22DC2E43-1104-4361-9C00-4DD9ABBC5D8F}" type="datetimeFigureOut">
              <a:rPr lang="pt-BR" smtClean="0"/>
              <a:pPr/>
              <a:t>10/09/2022</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0DBB9FE3-D63C-4A40-B010-4651D12E128D}" type="slidenum">
              <a:rPr lang="pt-BR" smtClean="0"/>
              <a:pPr/>
              <a:t>‹nº›</a:t>
            </a:fld>
            <a:endParaRPr lang="pt-BR"/>
          </a:p>
        </p:txBody>
      </p:sp>
    </p:spTree>
    <p:extLst>
      <p:ext uri="{BB962C8B-B14F-4D97-AF65-F5344CB8AC3E}">
        <p14:creationId xmlns:p14="http://schemas.microsoft.com/office/powerpoint/2010/main" val="31143957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40825E-4A15-4D39-8176-1F07E904CB30}" type="datetimeFigureOut">
              <a:rPr lang="en-US" smtClean="0"/>
              <a:pPr/>
              <a:t>9/10/2022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E4AAA4-6363-4581-962D-1ACCC2D600C5}" type="slidenum">
              <a:rPr lang="en-US" smtClean="0"/>
              <a:pPr/>
              <a:t>‹nº›</a:t>
            </a:fld>
            <a:endParaRPr lang="en-US"/>
          </a:p>
        </p:txBody>
      </p:sp>
    </p:spTree>
    <p:extLst>
      <p:ext uri="{BB962C8B-B14F-4D97-AF65-F5344CB8AC3E}">
        <p14:creationId xmlns:p14="http://schemas.microsoft.com/office/powerpoint/2010/main" val="13246296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22DC2E43-1104-4361-9C00-4DD9ABBC5D8F}" type="datetimeFigureOut">
              <a:rPr lang="pt-BR" smtClean="0"/>
              <a:pPr/>
              <a:t>10/09/2022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0DBB9FE3-D63C-4A40-B010-4651D12E128D}" type="slidenum">
              <a:rPr lang="pt-BR" smtClean="0"/>
              <a:pPr/>
              <a:t>‹nº›</a:t>
            </a:fld>
            <a:endParaRPr lang="pt-BR"/>
          </a:p>
        </p:txBody>
      </p:sp>
    </p:spTree>
    <p:extLst>
      <p:ext uri="{BB962C8B-B14F-4D97-AF65-F5344CB8AC3E}">
        <p14:creationId xmlns:p14="http://schemas.microsoft.com/office/powerpoint/2010/main" val="8873397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22DC2E43-1104-4361-9C00-4DD9ABBC5D8F}" type="datetimeFigureOut">
              <a:rPr lang="pt-BR" smtClean="0"/>
              <a:pPr/>
              <a:t>10/09/2022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0DBB9FE3-D63C-4A40-B010-4651D12E128D}" type="slidenum">
              <a:rPr lang="pt-BR" smtClean="0"/>
              <a:pPr/>
              <a:t>‹nº›</a:t>
            </a:fld>
            <a:endParaRPr lang="pt-BR"/>
          </a:p>
        </p:txBody>
      </p:sp>
    </p:spTree>
    <p:extLst>
      <p:ext uri="{BB962C8B-B14F-4D97-AF65-F5344CB8AC3E}">
        <p14:creationId xmlns:p14="http://schemas.microsoft.com/office/powerpoint/2010/main" val="5037524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22DC2E43-1104-4361-9C00-4DD9ABBC5D8F}" type="datetimeFigureOut">
              <a:rPr lang="pt-BR" smtClean="0"/>
              <a:pPr/>
              <a:t>10/09/2022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DBB9FE3-D63C-4A40-B010-4651D12E128D}" type="slidenum">
              <a:rPr lang="pt-BR" smtClean="0"/>
              <a:pPr/>
              <a:t>‹nº›</a:t>
            </a:fld>
            <a:endParaRPr lang="pt-BR"/>
          </a:p>
        </p:txBody>
      </p:sp>
    </p:spTree>
    <p:extLst>
      <p:ext uri="{BB962C8B-B14F-4D97-AF65-F5344CB8AC3E}">
        <p14:creationId xmlns:p14="http://schemas.microsoft.com/office/powerpoint/2010/main" val="24698760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22DC2E43-1104-4361-9C00-4DD9ABBC5D8F}" type="datetimeFigureOut">
              <a:rPr lang="pt-BR" smtClean="0"/>
              <a:pPr/>
              <a:t>10/09/2022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DBB9FE3-D63C-4A40-B010-4651D12E128D}" type="slidenum">
              <a:rPr lang="pt-BR" smtClean="0"/>
              <a:pPr/>
              <a:t>‹nº›</a:t>
            </a:fld>
            <a:endParaRPr lang="pt-BR"/>
          </a:p>
        </p:txBody>
      </p:sp>
    </p:spTree>
    <p:extLst>
      <p:ext uri="{BB962C8B-B14F-4D97-AF65-F5344CB8AC3E}">
        <p14:creationId xmlns:p14="http://schemas.microsoft.com/office/powerpoint/2010/main" val="2583356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Layout Personaliza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190500"/>
            <a:ext cx="7323138" cy="555625"/>
          </a:xfrm>
        </p:spPr>
        <p:txBody>
          <a:bodyPr/>
          <a:lstStyle/>
          <a:p>
            <a:r>
              <a:rPr lang="x-none"/>
              <a:t>Click to edit Master title style</a:t>
            </a:r>
            <a:endParaRPr lang="pt-BR"/>
          </a:p>
        </p:txBody>
      </p:sp>
    </p:spTree>
    <p:extLst>
      <p:ext uri="{BB962C8B-B14F-4D97-AF65-F5344CB8AC3E}">
        <p14:creationId xmlns:p14="http://schemas.microsoft.com/office/powerpoint/2010/main" val="154162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0" y="44625"/>
            <a:ext cx="7596336" cy="1224136"/>
          </a:xfrm>
        </p:spPr>
        <p:txBody>
          <a:bodyPr/>
          <a:lstStyle>
            <a:lvl1pPr>
              <a:defRPr>
                <a:solidFill>
                  <a:schemeClr val="bg1"/>
                </a:solidFill>
                <a:latin typeface="Arial" pitchFamily="34" charset="0"/>
                <a:cs typeface="Arial" pitchFamily="34" charset="0"/>
              </a:defRPr>
            </a:lvl1pPr>
          </a:lstStyle>
          <a:p>
            <a:r>
              <a:rPr lang="pt-BR" dirty="0"/>
              <a:t>Slide 2</a:t>
            </a:r>
          </a:p>
        </p:txBody>
      </p:sp>
      <p:sp>
        <p:nvSpPr>
          <p:cNvPr id="3" name="Subtítulo 2"/>
          <p:cNvSpPr>
            <a:spLocks noGrp="1"/>
          </p:cNvSpPr>
          <p:nvPr>
            <p:ph type="subTitle" idx="1"/>
          </p:nvPr>
        </p:nvSpPr>
        <p:spPr>
          <a:xfrm>
            <a:off x="1475656" y="1340768"/>
            <a:ext cx="6192688" cy="4104456"/>
          </a:xfrm>
        </p:spPr>
        <p:txBody>
          <a:bodyPr/>
          <a:lstStyle>
            <a:lvl1pPr marL="0" indent="0" algn="ctr">
              <a:buNone/>
              <a:defRPr>
                <a:solidFill>
                  <a:schemeClr val="tx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619672" y="44625"/>
            <a:ext cx="6120680" cy="1008112"/>
          </a:xfrm>
        </p:spPr>
        <p:txBody>
          <a:bodyPr/>
          <a:lstStyle>
            <a:lvl1pPr>
              <a:defRPr>
                <a:solidFill>
                  <a:schemeClr val="bg1"/>
                </a:solidFill>
                <a:latin typeface="Arial" pitchFamily="34" charset="0"/>
                <a:cs typeface="Arial" pitchFamily="34" charset="0"/>
              </a:defRPr>
            </a:lvl1pPr>
          </a:lstStyle>
          <a:p>
            <a:r>
              <a:rPr lang="pt-BR" dirty="0"/>
              <a:t>Slide 3</a:t>
            </a:r>
          </a:p>
        </p:txBody>
      </p:sp>
      <p:sp>
        <p:nvSpPr>
          <p:cNvPr id="3" name="Subtítulo 2"/>
          <p:cNvSpPr>
            <a:spLocks noGrp="1"/>
          </p:cNvSpPr>
          <p:nvPr>
            <p:ph type="subTitle" idx="1"/>
          </p:nvPr>
        </p:nvSpPr>
        <p:spPr>
          <a:xfrm>
            <a:off x="1547664" y="1268760"/>
            <a:ext cx="6192688" cy="4176464"/>
          </a:xfrm>
        </p:spPr>
        <p:txBody>
          <a:bodyPr/>
          <a:lstStyle>
            <a:lvl1pPr marL="0" indent="0" algn="ctr">
              <a:buNone/>
              <a:defRPr>
                <a:solidFill>
                  <a:schemeClr val="tx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a:t>Click to edit Master subtitle style</a:t>
            </a:r>
            <a:endParaRPr lang="en-US"/>
          </a:p>
        </p:txBody>
      </p:sp>
      <p:sp>
        <p:nvSpPr>
          <p:cNvPr id="4" name="Date Placeholder 3"/>
          <p:cNvSpPr>
            <a:spLocks noGrp="1"/>
          </p:cNvSpPr>
          <p:nvPr>
            <p:ph type="dt" sz="half" idx="10"/>
          </p:nvPr>
        </p:nvSpPr>
        <p:spPr/>
        <p:txBody>
          <a:bodyPr/>
          <a:lstStyle/>
          <a:p>
            <a:fld id="{107B2651-F9F0-4019-B100-93C85F8E2C26}" type="datetimeFigureOut">
              <a:rPr lang="pt-BR" smtClean="0"/>
              <a:pPr/>
              <a:t>10/09/2022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E6C589D-6B0F-420F-8E10-BF96F97B9040}" type="slidenum">
              <a:rPr lang="pt-BR" smtClean="0"/>
              <a:pPr/>
              <a:t>‹nº›</a:t>
            </a:fld>
            <a:endParaRPr lang="pt-BR"/>
          </a:p>
        </p:txBody>
      </p:sp>
    </p:spTree>
    <p:extLst>
      <p:ext uri="{BB962C8B-B14F-4D97-AF65-F5344CB8AC3E}">
        <p14:creationId xmlns:p14="http://schemas.microsoft.com/office/powerpoint/2010/main" val="2702019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107B2651-F9F0-4019-B100-93C85F8E2C26}" type="datetimeFigureOut">
              <a:rPr lang="pt-BR" smtClean="0"/>
              <a:pPr/>
              <a:t>10/09/2022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E6C589D-6B0F-420F-8E10-BF96F97B9040}" type="slidenum">
              <a:rPr lang="pt-BR" smtClean="0"/>
              <a:pPr/>
              <a:t>‹nº›</a:t>
            </a:fld>
            <a:endParaRPr lang="pt-BR"/>
          </a:p>
        </p:txBody>
      </p:sp>
    </p:spTree>
    <p:extLst>
      <p:ext uri="{BB962C8B-B14F-4D97-AF65-F5344CB8AC3E}">
        <p14:creationId xmlns:p14="http://schemas.microsoft.com/office/powerpoint/2010/main" val="2275933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p:txBody>
          <a:bodyPr/>
          <a:lstStyle/>
          <a:p>
            <a:fld id="{107B2651-F9F0-4019-B100-93C85F8E2C26}" type="datetimeFigureOut">
              <a:rPr lang="pt-BR" smtClean="0"/>
              <a:pPr/>
              <a:t>10/09/2022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E6C589D-6B0F-420F-8E10-BF96F97B9040}" type="slidenum">
              <a:rPr lang="pt-BR" smtClean="0"/>
              <a:pPr/>
              <a:t>‹nº›</a:t>
            </a:fld>
            <a:endParaRPr lang="pt-BR"/>
          </a:p>
        </p:txBody>
      </p:sp>
    </p:spTree>
    <p:extLst>
      <p:ext uri="{BB962C8B-B14F-4D97-AF65-F5344CB8AC3E}">
        <p14:creationId xmlns:p14="http://schemas.microsoft.com/office/powerpoint/2010/main" val="1798952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p:txBody>
          <a:bodyPr/>
          <a:lstStyle/>
          <a:p>
            <a:fld id="{107B2651-F9F0-4019-B100-93C85F8E2C26}" type="datetimeFigureOut">
              <a:rPr lang="pt-BR" smtClean="0"/>
              <a:pPr/>
              <a:t>10/09/2022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9E6C589D-6B0F-420F-8E10-BF96F97B9040}" type="slidenum">
              <a:rPr lang="pt-BR" smtClean="0"/>
              <a:pPr/>
              <a:t>‹nº›</a:t>
            </a:fld>
            <a:endParaRPr lang="pt-BR"/>
          </a:p>
        </p:txBody>
      </p:sp>
    </p:spTree>
    <p:extLst>
      <p:ext uri="{BB962C8B-B14F-4D97-AF65-F5344CB8AC3E}">
        <p14:creationId xmlns:p14="http://schemas.microsoft.com/office/powerpoint/2010/main" val="10343016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4.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5.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a:t>Clique para editar o estilo do título mestre</a:t>
            </a: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DC2E43-1104-4361-9C00-4DD9ABBC5D8F}" type="datetimeFigureOut">
              <a:rPr lang="pt-BR" smtClean="0"/>
              <a:pPr/>
              <a:t>10/09/2022</a:t>
            </a:fld>
            <a:endParaRPr lang="pt-B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BB9FE3-D63C-4A40-B010-4651D12E128D}" type="slidenum">
              <a:rPr lang="pt-BR" smtClean="0"/>
              <a:pPr/>
              <a:t>‹nº›</a:t>
            </a:fld>
            <a:endParaRPr lang="pt-BR"/>
          </a:p>
        </p:txBody>
      </p:sp>
      <p:pic>
        <p:nvPicPr>
          <p:cNvPr id="2050" name="Picture 2" descr="K:\Júnior\B.I\FIAP Shift\Template 4.jpg"/>
          <p:cNvPicPr>
            <a:picLocks noChangeAspect="1" noChangeArrowheads="1"/>
          </p:cNvPicPr>
          <p:nvPr/>
        </p:nvPicPr>
        <p:blipFill>
          <a:blip r:embed="rId5" cstate="print"/>
          <a:srcRect/>
          <a:stretch>
            <a:fillRect/>
          </a:stretch>
        </p:blipFill>
        <p:spPr bwMode="auto">
          <a:xfrm>
            <a:off x="0" y="0"/>
            <a:ext cx="9144000" cy="6858001"/>
          </a:xfrm>
          <a:prstGeom prst="rect">
            <a:avLst/>
          </a:prstGeom>
          <a:noFill/>
        </p:spPr>
      </p:pic>
    </p:spTree>
  </p:cSld>
  <p:clrMap bg1="lt1" tx1="dk1" bg2="lt2" tx2="dk2" accent1="accent1" accent2="accent2" accent3="accent3" accent4="accent4" accent5="accent5" accent6="accent6" hlink="hlink" folHlink="folHlink"/>
  <p:sldLayoutIdLst>
    <p:sldLayoutId id="2147483661" r:id="rId1"/>
    <p:sldLayoutId id="2147483667" r:id="rId2"/>
    <p:sldLayoutId id="2147483668"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a:t>Clique para editar o estilo do título mestre</a:t>
            </a: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F66E0A-C854-4299-A8D3-265B33E61F69}" type="datetimeFigureOut">
              <a:rPr lang="pt-BR" smtClean="0"/>
              <a:pPr/>
              <a:t>10/09/2022</a:t>
            </a:fld>
            <a:endParaRPr lang="pt-B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9B6C0-1EBF-4909-A23C-2B4E6C0F9776}" type="slidenum">
              <a:rPr lang="pt-BR" smtClean="0"/>
              <a:pPr/>
              <a:t>‹nº›</a:t>
            </a:fld>
            <a:endParaRPr lang="pt-BR"/>
          </a:p>
        </p:txBody>
      </p:sp>
      <p:pic>
        <p:nvPicPr>
          <p:cNvPr id="3074" name="Picture 2" descr="K:\Júnior\B.I\FIAP Shift\Template 2.jpg"/>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Tree>
  </p:cSld>
  <p:clrMap bg1="lt1" tx1="dk1" bg2="lt2" tx2="dk2" accent1="accent1" accent2="accent2" accent3="accent3" accent4="accent4" accent5="accent5" accent6="accent6" hlink="hlink" folHlink="folHlink"/>
  <p:sldLayoutIdLst>
    <p:sldLayoutId id="2147483663"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a:t>Clique para editar o estilo do título mestre</a:t>
            </a: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B5FC2F-4F59-4DA4-9C31-80974F5350D2}" type="datetimeFigureOut">
              <a:rPr lang="pt-BR" smtClean="0"/>
              <a:pPr/>
              <a:t>10/09/2022</a:t>
            </a:fld>
            <a:endParaRPr lang="pt-B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8BDE16-AB64-4071-8A5E-208E5097AA46}" type="slidenum">
              <a:rPr lang="pt-BR" smtClean="0"/>
              <a:pPr/>
              <a:t>‹nº›</a:t>
            </a:fld>
            <a:endParaRPr lang="pt-BR"/>
          </a:p>
        </p:txBody>
      </p:sp>
      <p:pic>
        <p:nvPicPr>
          <p:cNvPr id="4098" name="Picture 2" descr="K:\Júnior\B.I\FIAP Shift\Template 3.jpg"/>
          <p:cNvPicPr>
            <a:picLocks noChangeAspect="1" noChangeArrowheads="1"/>
          </p:cNvPicPr>
          <p:nvPr/>
        </p:nvPicPr>
        <p:blipFill>
          <a:blip r:embed="rId3" cstate="print"/>
          <a:srcRect/>
          <a:stretch>
            <a:fillRect/>
          </a:stretch>
        </p:blipFill>
        <p:spPr bwMode="auto">
          <a:xfrm>
            <a:off x="0" y="-99393"/>
            <a:ext cx="9276524" cy="6957393"/>
          </a:xfrm>
          <a:prstGeom prst="rect">
            <a:avLst/>
          </a:prstGeom>
          <a:noFill/>
        </p:spPr>
      </p:pic>
    </p:spTree>
  </p:cSld>
  <p:clrMap bg1="lt1" tx1="dk1" bg2="lt2" tx2="dk2" accent1="accent1" accent2="accent2" accent3="accent3" accent4="accent4" accent5="accent5" accent6="accent6" hlink="hlink" folHlink="folHlink"/>
  <p:sldLayoutIdLst>
    <p:sldLayoutId id="214748366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7B2651-F9F0-4019-B100-93C85F8E2C26}" type="datetimeFigureOut">
              <a:rPr lang="pt-BR" smtClean="0"/>
              <a:pPr/>
              <a:t>10/09/2022</a:t>
            </a:fld>
            <a:endParaRPr lang="pt-B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6C589D-6B0F-420F-8E10-BF96F97B9040}" type="slidenum">
              <a:rPr lang="pt-BR" smtClean="0"/>
              <a:pPr/>
              <a:t>‹nº›</a:t>
            </a:fld>
            <a:endParaRPr lang="pt-BR"/>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4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DC2E43-1104-4361-9C00-4DD9ABBC5D8F}" type="datetimeFigureOut">
              <a:rPr lang="pt-BR" smtClean="0"/>
              <a:pPr/>
              <a:t>10/09/2022</a:t>
            </a:fld>
            <a:endParaRPr lang="pt-B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BB9FE3-D63C-4A40-B010-4651D12E128D}" type="slidenum">
              <a:rPr lang="pt-BR" smtClean="0"/>
              <a:pPr/>
              <a:t>‹nº›</a:t>
            </a:fld>
            <a:endParaRPr lang="pt-BR"/>
          </a:p>
        </p:txBody>
      </p:sp>
    </p:spTree>
    <p:extLst>
      <p:ext uri="{BB962C8B-B14F-4D97-AF65-F5344CB8AC3E}">
        <p14:creationId xmlns:p14="http://schemas.microsoft.com/office/powerpoint/2010/main" val="337106221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0.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11.bin"/><Relationship Id="rId1" Type="http://schemas.openxmlformats.org/officeDocument/2006/relationships/slideLayout" Target="../slideLayouts/slideLayout18.xml"/><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emf"/><Relationship Id="rId1" Type="http://schemas.openxmlformats.org/officeDocument/2006/relationships/slideLayout" Target="../slideLayouts/slideLayout19.xml"/><Relationship Id="rId4" Type="http://schemas.openxmlformats.org/officeDocument/2006/relationships/hyperlink" Target="https://www.youtube.com/watch?v=M7w3bjSbMrg&amp;feature=relate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6.emf"/></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hyperlink" Target="https://cryptoid.com.br/carreiras-tecnologia/em-cinco-anos-o-setor-de-ti-ira-demandar-mais-de-420-mil-novos-profissionais/"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6.emf"/></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6.emf"/></Relationships>
</file>

<file path=ppt/slides/_rels/slide17.xml.rels><?xml version="1.0" encoding="UTF-8" standalone="yes"?>
<Relationships xmlns="http://schemas.openxmlformats.org/package/2006/relationships"><Relationship Id="rId3" Type="http://schemas.openxmlformats.org/officeDocument/2006/relationships/hyperlink" Target="mailto:profpaulo.sampaio@fiap.com.br"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34.emf"/></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9.e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oleObject" Target="../embeddings/oleObject5.bin"/><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8.emf"/><Relationship Id="rId11" Type="http://schemas.openxmlformats.org/officeDocument/2006/relationships/image" Target="../media/image11.png"/><Relationship Id="rId5" Type="http://schemas.openxmlformats.org/officeDocument/2006/relationships/oleObject" Target="../embeddings/oleObject2.bin"/><Relationship Id="rId15" Type="http://schemas.openxmlformats.org/officeDocument/2006/relationships/image" Target="../media/image6.emf"/><Relationship Id="rId10" Type="http://schemas.openxmlformats.org/officeDocument/2006/relationships/image" Target="../media/image10.emf"/><Relationship Id="rId4" Type="http://schemas.openxmlformats.org/officeDocument/2006/relationships/image" Target="../media/image7.emf"/><Relationship Id="rId9" Type="http://schemas.openxmlformats.org/officeDocument/2006/relationships/oleObject" Target="../embeddings/oleObject4.bin"/><Relationship Id="rId14" Type="http://schemas.openxmlformats.org/officeDocument/2006/relationships/oleObject" Target="../embeddings/oleObject7.bin"/></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oleObject" Target="../embeddings/oleObject8.bin"/><Relationship Id="rId7"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oleObject" Target="../embeddings/oleObject9.bin"/><Relationship Id="rId5" Type="http://schemas.openxmlformats.org/officeDocument/2006/relationships/image" Target="../media/image6.emf"/><Relationship Id="rId4" Type="http://schemas.openxmlformats.org/officeDocument/2006/relationships/image" Target="../media/image7.emf"/><Relationship Id="rId9"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6.emf"/><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4COuWw7dVbo" TargetMode="External"/><Relationship Id="rId2" Type="http://schemas.openxmlformats.org/officeDocument/2006/relationships/image" Target="../media/image16.png"/><Relationship Id="rId1" Type="http://schemas.openxmlformats.org/officeDocument/2006/relationships/slideLayout" Target="../slideLayouts/slideLayout19.xml"/><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6.emf"/><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6.emf"/><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stretch>
            <a:fillRect/>
          </a:stretch>
        </p:blipFill>
        <p:spPr>
          <a:xfrm>
            <a:off x="1674039" y="3081534"/>
            <a:ext cx="5783223" cy="682232"/>
          </a:xfrm>
          <a:prstGeom prst="rect">
            <a:avLst/>
          </a:prstGeom>
        </p:spPr>
      </p:pic>
    </p:spTree>
    <p:extLst>
      <p:ext uri="{BB962C8B-B14F-4D97-AF65-F5344CB8AC3E}">
        <p14:creationId xmlns:p14="http://schemas.microsoft.com/office/powerpoint/2010/main" val="109519823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6903" y="46749"/>
            <a:ext cx="8910194" cy="784830"/>
          </a:xfrm>
          <a:prstGeom prst="rect">
            <a:avLst/>
          </a:prstGeom>
          <a:noFill/>
        </p:spPr>
        <p:txBody>
          <a:bodyPr wrap="square" rtlCol="0">
            <a:spAutoFit/>
          </a:bodyPr>
          <a:lstStyle/>
          <a:p>
            <a:r>
              <a:rPr lang="pt-BR" sz="4500" dirty="0">
                <a:ln w="0">
                  <a:solidFill>
                    <a:schemeClr val="bg1"/>
                  </a:solidFill>
                </a:ln>
                <a:solidFill>
                  <a:srgbClr val="C00000"/>
                </a:solidFill>
                <a:effectLst>
                  <a:outerShdw blurRad="165100" dist="88900" dir="9600000" algn="br" rotWithShape="0">
                    <a:prstClr val="black"/>
                  </a:outerShdw>
                </a:effectLst>
                <a:ea typeface="Adobe Heiti Std R" panose="020B0400000000000000" pitchFamily="34" charset="-128"/>
                <a:cs typeface="Arial" panose="020B0604020202020204" pitchFamily="34" charset="0"/>
              </a:rPr>
              <a:t>Ausência de Governança</a:t>
            </a:r>
          </a:p>
        </p:txBody>
      </p:sp>
      <p:sp>
        <p:nvSpPr>
          <p:cNvPr id="7" name="TextBox 6"/>
          <p:cNvSpPr txBox="1"/>
          <p:nvPr/>
        </p:nvSpPr>
        <p:spPr>
          <a:xfrm>
            <a:off x="4386263" y="1749726"/>
            <a:ext cx="4371975" cy="4893647"/>
          </a:xfrm>
          <a:prstGeom prst="rect">
            <a:avLst/>
          </a:prstGeom>
          <a:noFill/>
        </p:spPr>
        <p:txBody>
          <a:bodyPr wrap="square" rtlCol="0">
            <a:spAutoFit/>
          </a:bodyPr>
          <a:lstStyle/>
          <a:p>
            <a:pPr marL="257175" indent="-257175">
              <a:buFont typeface="Wingdings" panose="05000000000000000000" pitchFamily="2" charset="2"/>
              <a:buChar char="q"/>
            </a:pPr>
            <a:r>
              <a:rPr lang="pt-BR" sz="2400" dirty="0"/>
              <a:t>Problemas de </a:t>
            </a:r>
            <a:r>
              <a:rPr lang="pt-BR" sz="2400" dirty="0">
                <a:solidFill>
                  <a:srgbClr val="0033CC"/>
                </a:solidFill>
              </a:rPr>
              <a:t>planejamento</a:t>
            </a:r>
            <a:r>
              <a:rPr lang="pt-BR" sz="2400" dirty="0"/>
              <a:t>, com erro de visão dos </a:t>
            </a:r>
            <a:r>
              <a:rPr lang="pt-BR" sz="2400" dirty="0">
                <a:solidFill>
                  <a:srgbClr val="FF0000"/>
                </a:solidFill>
              </a:rPr>
              <a:t>riscos</a:t>
            </a:r>
            <a:r>
              <a:rPr lang="pt-BR" sz="2400" dirty="0"/>
              <a:t> e situações de mercado, bem como de acompanhamento, causaram </a:t>
            </a:r>
            <a:r>
              <a:rPr lang="pt-BR" sz="2400" b="1" dirty="0">
                <a:solidFill>
                  <a:srgbClr val="C00000"/>
                </a:solidFill>
              </a:rPr>
              <a:t>prejuízo de US$ 170 milhões</a:t>
            </a:r>
            <a:r>
              <a:rPr lang="pt-BR" sz="2400" dirty="0"/>
              <a:t> à BBC.</a:t>
            </a:r>
          </a:p>
          <a:p>
            <a:pPr marL="257175" indent="-257175">
              <a:buFont typeface="Wingdings" panose="05000000000000000000" pitchFamily="2" charset="2"/>
              <a:buChar char="q"/>
            </a:pPr>
            <a:endParaRPr lang="pt-BR" sz="2400" dirty="0"/>
          </a:p>
          <a:p>
            <a:pPr marL="257175" indent="-257175">
              <a:buFont typeface="Wingdings" panose="05000000000000000000" pitchFamily="2" charset="2"/>
              <a:buChar char="q"/>
            </a:pPr>
            <a:r>
              <a:rPr lang="pt-BR" sz="2400" dirty="0"/>
              <a:t>A implementação de uma grande iniciativa digital da rede de mídia britânica BBC, estruturada pelo experiente Mark Thompson, </a:t>
            </a:r>
            <a:r>
              <a:rPr lang="pt-BR" sz="2400" dirty="0">
                <a:solidFill>
                  <a:srgbClr val="FF0000"/>
                </a:solidFill>
              </a:rPr>
              <a:t>naufragou</a:t>
            </a:r>
            <a:r>
              <a:rPr lang="pt-BR" sz="2400" dirty="0"/>
              <a:t>.</a:t>
            </a:r>
            <a:endParaRPr lang="en-US" sz="2400" dirty="0"/>
          </a:p>
          <a:p>
            <a:pPr marL="214313" indent="-214313">
              <a:buFontTx/>
              <a:buChar char="-"/>
            </a:pPr>
            <a:endParaRPr lang="en-US" sz="2400" dirty="0"/>
          </a:p>
        </p:txBody>
      </p:sp>
      <p:pic>
        <p:nvPicPr>
          <p:cNvPr id="9218" name="Picture 2" descr="http://abradt.org.br/wp-content/uploads/2014/12/preju%C3%ADzo.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478" r="7079"/>
          <a:stretch/>
        </p:blipFill>
        <p:spPr bwMode="auto">
          <a:xfrm>
            <a:off x="116904" y="1965784"/>
            <a:ext cx="3983609" cy="322847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Picture 18"/>
          <p:cNvPicPr>
            <a:picLocks noChangeAspect="1"/>
          </p:cNvPicPr>
          <p:nvPr/>
        </p:nvPicPr>
        <p:blipFill>
          <a:blip r:embed="rId3" cstate="print"/>
          <a:stretch>
            <a:fillRect/>
          </a:stretch>
        </p:blipFill>
        <p:spPr>
          <a:xfrm>
            <a:off x="7829017" y="329329"/>
            <a:ext cx="997107" cy="272893"/>
          </a:xfrm>
          <a:prstGeom prst="rect">
            <a:avLst/>
          </a:prstGeom>
        </p:spPr>
      </p:pic>
    </p:spTree>
    <p:extLst>
      <p:ext uri="{BB962C8B-B14F-4D97-AF65-F5344CB8AC3E}">
        <p14:creationId xmlns:p14="http://schemas.microsoft.com/office/powerpoint/2010/main" val="192148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ox(i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ox(in)">
                                      <p:cBhvr>
                                        <p:cTn id="1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6903" y="65558"/>
            <a:ext cx="8910194" cy="784830"/>
          </a:xfrm>
          <a:prstGeom prst="rect">
            <a:avLst/>
          </a:prstGeom>
          <a:noFill/>
        </p:spPr>
        <p:txBody>
          <a:bodyPr wrap="square" rtlCol="0">
            <a:spAutoFit/>
          </a:bodyPr>
          <a:lstStyle/>
          <a:p>
            <a:r>
              <a:rPr lang="pt-BR" sz="4500" dirty="0">
                <a:ln w="0">
                  <a:solidFill>
                    <a:schemeClr val="bg1"/>
                  </a:solidFill>
                </a:ln>
                <a:solidFill>
                  <a:srgbClr val="C00000"/>
                </a:solidFill>
                <a:effectLst>
                  <a:outerShdw blurRad="165100" dist="88900" dir="9600000" algn="br" rotWithShape="0">
                    <a:prstClr val="black"/>
                  </a:outerShdw>
                </a:effectLst>
                <a:ea typeface="Adobe Heiti Std R" panose="020B0400000000000000" pitchFamily="34" charset="-128"/>
                <a:cs typeface="Arial" panose="020B0604020202020204" pitchFamily="34" charset="0"/>
              </a:rPr>
              <a:t>Pilares da Governança</a:t>
            </a:r>
          </a:p>
        </p:txBody>
      </p:sp>
      <p:graphicFrame>
        <p:nvGraphicFramePr>
          <p:cNvPr id="10" name="Object 9"/>
          <p:cNvGraphicFramePr>
            <a:graphicFrameLocks noChangeAspect="1"/>
          </p:cNvGraphicFramePr>
          <p:nvPr/>
        </p:nvGraphicFramePr>
        <p:xfrm>
          <a:off x="1468582" y="1691480"/>
          <a:ext cx="6360435" cy="4821893"/>
        </p:xfrm>
        <a:graphic>
          <a:graphicData uri="http://schemas.openxmlformats.org/presentationml/2006/ole">
            <mc:AlternateContent xmlns:mc="http://schemas.openxmlformats.org/markup-compatibility/2006">
              <mc:Choice xmlns:v="urn:schemas-microsoft-com:vml" Requires="v">
                <p:oleObj spid="_x0000_s3076" name="CorelDRAW" r:id="rId2" imgW="9924028" imgH="7522527" progId="">
                  <p:embed/>
                </p:oleObj>
              </mc:Choice>
              <mc:Fallback>
                <p:oleObj name="CorelDRAW" r:id="rId2" imgW="9924028" imgH="7522527" progId="">
                  <p:embed/>
                  <p:pic>
                    <p:nvPicPr>
                      <p:cNvPr id="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8582" y="1691480"/>
                        <a:ext cx="6360435" cy="48218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18"/>
          <p:cNvPicPr>
            <a:picLocks noChangeAspect="1"/>
          </p:cNvPicPr>
          <p:nvPr/>
        </p:nvPicPr>
        <p:blipFill>
          <a:blip r:embed="rId4" cstate="print"/>
          <a:stretch>
            <a:fillRect/>
          </a:stretch>
        </p:blipFill>
        <p:spPr>
          <a:xfrm>
            <a:off x="7829017" y="329329"/>
            <a:ext cx="997107" cy="272893"/>
          </a:xfrm>
          <a:prstGeom prst="rect">
            <a:avLst/>
          </a:prstGeom>
        </p:spPr>
      </p:pic>
      <p:sp>
        <p:nvSpPr>
          <p:cNvPr id="5" name="Elipse 4"/>
          <p:cNvSpPr/>
          <p:nvPr/>
        </p:nvSpPr>
        <p:spPr>
          <a:xfrm>
            <a:off x="2867891" y="1387520"/>
            <a:ext cx="3006436" cy="1842655"/>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7" name="Elipse 6"/>
          <p:cNvSpPr/>
          <p:nvPr/>
        </p:nvSpPr>
        <p:spPr>
          <a:xfrm>
            <a:off x="751177" y="4535533"/>
            <a:ext cx="3006436" cy="2185987"/>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8" name="Elipse 7"/>
          <p:cNvSpPr/>
          <p:nvPr/>
        </p:nvSpPr>
        <p:spPr>
          <a:xfrm>
            <a:off x="5180296" y="4278359"/>
            <a:ext cx="3292186" cy="2443162"/>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16130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ox(i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183880" cy="1051560"/>
          </a:xfrm>
        </p:spPr>
        <p:txBody>
          <a:bodyPr>
            <a:normAutofit fontScale="90000"/>
          </a:bodyPr>
          <a:lstStyle/>
          <a:p>
            <a:r>
              <a:rPr lang="pt-BR" sz="4900" dirty="0"/>
              <a:t>Exemplo de aplicação – ITIL</a:t>
            </a:r>
            <a:br>
              <a:rPr lang="pt-BR" sz="4400" dirty="0"/>
            </a:br>
            <a:r>
              <a:rPr lang="pt-BR" sz="2000" dirty="0">
                <a:solidFill>
                  <a:srgbClr val="C00000"/>
                </a:solidFill>
              </a:rPr>
              <a:t>(Ativar legendas em Português)</a:t>
            </a:r>
            <a:endParaRPr lang="en-US" dirty="0">
              <a:solidFill>
                <a:srgbClr val="C00000"/>
              </a:solidFill>
            </a:endParaRPr>
          </a:p>
        </p:txBody>
      </p:sp>
      <p:pic>
        <p:nvPicPr>
          <p:cNvPr id="18" name="Picture 18"/>
          <p:cNvPicPr>
            <a:picLocks noChangeAspect="1"/>
          </p:cNvPicPr>
          <p:nvPr/>
        </p:nvPicPr>
        <p:blipFill>
          <a:blip r:embed="rId2" cstate="print"/>
          <a:stretch>
            <a:fillRect/>
          </a:stretch>
        </p:blipFill>
        <p:spPr>
          <a:xfrm>
            <a:off x="7829017" y="329329"/>
            <a:ext cx="997107" cy="272893"/>
          </a:xfrm>
          <a:prstGeom prst="rect">
            <a:avLst/>
          </a:prstGeom>
        </p:spPr>
      </p:pic>
      <p:pic>
        <p:nvPicPr>
          <p:cNvPr id="46082" name="Picture 2"/>
          <p:cNvPicPr>
            <a:picLocks noChangeAspect="1" noChangeArrowheads="1"/>
          </p:cNvPicPr>
          <p:nvPr/>
        </p:nvPicPr>
        <p:blipFill>
          <a:blip r:embed="rId3" cstate="print"/>
          <a:srcRect/>
          <a:stretch>
            <a:fillRect/>
          </a:stretch>
        </p:blipFill>
        <p:spPr bwMode="auto">
          <a:xfrm>
            <a:off x="1507058" y="1462553"/>
            <a:ext cx="6219825" cy="4562475"/>
          </a:xfrm>
          <a:prstGeom prst="rect">
            <a:avLst/>
          </a:prstGeom>
          <a:noFill/>
          <a:ln w="9525">
            <a:noFill/>
            <a:miter lim="800000"/>
            <a:headEnd/>
            <a:tailEnd/>
          </a:ln>
        </p:spPr>
      </p:pic>
      <p:sp>
        <p:nvSpPr>
          <p:cNvPr id="19" name="CaixaDeTexto 18"/>
          <p:cNvSpPr txBox="1"/>
          <p:nvPr/>
        </p:nvSpPr>
        <p:spPr>
          <a:xfrm>
            <a:off x="1364110" y="6280879"/>
            <a:ext cx="6766060" cy="369332"/>
          </a:xfrm>
          <a:prstGeom prst="rect">
            <a:avLst/>
          </a:prstGeom>
          <a:noFill/>
        </p:spPr>
        <p:txBody>
          <a:bodyPr wrap="square" rtlCol="0">
            <a:spAutoFit/>
          </a:bodyPr>
          <a:lstStyle/>
          <a:p>
            <a:r>
              <a:rPr lang="pt-BR" dirty="0">
                <a:hlinkClick r:id="rId4"/>
              </a:rPr>
              <a:t>https://www.youtube.com/watch?v=M7w3bjSbMrg&amp;feature=related</a:t>
            </a:r>
            <a:endParaRPr lang="pt-BR" dirty="0"/>
          </a:p>
        </p:txBody>
      </p:sp>
    </p:spTree>
    <p:extLst>
      <p:ext uri="{BB962C8B-B14F-4D97-AF65-F5344CB8AC3E}">
        <p14:creationId xmlns:p14="http://schemas.microsoft.com/office/powerpoint/2010/main" val="1823681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32353" y="2333212"/>
            <a:ext cx="8010939" cy="507831"/>
          </a:xfrm>
          <a:prstGeom prst="rect">
            <a:avLst/>
          </a:prstGeom>
          <a:noFill/>
        </p:spPr>
        <p:txBody>
          <a:bodyPr wrap="square" rtlCol="0">
            <a:spAutoFit/>
          </a:bodyPr>
          <a:lstStyle/>
          <a:p>
            <a:pPr marL="214313" indent="-214313">
              <a:buFontTx/>
              <a:buChar char="-"/>
            </a:pPr>
            <a:endParaRPr lang="en-US" sz="1350" dirty="0"/>
          </a:p>
          <a:p>
            <a:pPr marL="214313" indent="-214313">
              <a:buFontTx/>
              <a:buChar char="-"/>
            </a:pPr>
            <a:endParaRPr lang="pt-BR" sz="1350" dirty="0"/>
          </a:p>
        </p:txBody>
      </p:sp>
      <p:sp>
        <p:nvSpPr>
          <p:cNvPr id="5" name="Retângulo 1"/>
          <p:cNvSpPr/>
          <p:nvPr/>
        </p:nvSpPr>
        <p:spPr>
          <a:xfrm>
            <a:off x="191125" y="929691"/>
            <a:ext cx="4469720" cy="6001643"/>
          </a:xfrm>
          <a:prstGeom prst="rect">
            <a:avLst/>
          </a:prstGeom>
        </p:spPr>
        <p:txBody>
          <a:bodyPr wrap="square">
            <a:spAutoFit/>
          </a:bodyPr>
          <a:lstStyle/>
          <a:p>
            <a:pPr fontAlgn="base"/>
            <a:r>
              <a:rPr lang="pt-BR" sz="2400" i="1" dirty="0"/>
              <a:t>Escolher a carreira que devemos seguir é uma tarefa difícil. </a:t>
            </a:r>
          </a:p>
          <a:p>
            <a:pPr fontAlgn="base"/>
            <a:endParaRPr lang="pt-BR" sz="2400" i="1" dirty="0"/>
          </a:p>
          <a:p>
            <a:pPr fontAlgn="base"/>
            <a:r>
              <a:rPr lang="pt-BR" sz="2400" i="1" dirty="0"/>
              <a:t>Quando falamos de </a:t>
            </a:r>
            <a:r>
              <a:rPr lang="pt-BR" sz="2400" b="1" i="1" dirty="0">
                <a:solidFill>
                  <a:srgbClr val="0033CC"/>
                </a:solidFill>
              </a:rPr>
              <a:t>TI</a:t>
            </a:r>
            <a:r>
              <a:rPr lang="pt-BR" sz="2400" i="1" dirty="0"/>
              <a:t> isto se torna ainda mais complexo devido à grande oferta de </a:t>
            </a:r>
            <a:r>
              <a:rPr lang="pt-BR" sz="2400" i="1" dirty="0">
                <a:solidFill>
                  <a:srgbClr val="0033CC"/>
                </a:solidFill>
              </a:rPr>
              <a:t>informação</a:t>
            </a:r>
            <a:r>
              <a:rPr lang="pt-BR" sz="2400" i="1" dirty="0"/>
              <a:t>, </a:t>
            </a:r>
            <a:r>
              <a:rPr lang="pt-BR" sz="2400" i="1" dirty="0">
                <a:solidFill>
                  <a:srgbClr val="0033CC"/>
                </a:solidFill>
              </a:rPr>
              <a:t>cursos</a:t>
            </a:r>
            <a:r>
              <a:rPr lang="pt-BR" sz="2400" i="1" dirty="0"/>
              <a:t> e </a:t>
            </a:r>
            <a:r>
              <a:rPr lang="pt-BR" sz="2400" i="1" dirty="0">
                <a:solidFill>
                  <a:srgbClr val="0033CC"/>
                </a:solidFill>
              </a:rPr>
              <a:t>áreas de atuação</a:t>
            </a:r>
            <a:r>
              <a:rPr lang="pt-BR" sz="2400" i="1" dirty="0"/>
              <a:t>. </a:t>
            </a:r>
          </a:p>
          <a:p>
            <a:pPr fontAlgn="base"/>
            <a:endParaRPr lang="pt-BR" sz="2400" i="1" dirty="0"/>
          </a:p>
          <a:p>
            <a:pPr fontAlgn="base"/>
            <a:r>
              <a:rPr lang="pt-BR" sz="2400" i="1" dirty="0"/>
              <a:t>Facilmente podemos ficar confusos e não atingir alvo algum.</a:t>
            </a:r>
          </a:p>
          <a:p>
            <a:pPr fontAlgn="base"/>
            <a:endParaRPr lang="pt-BR" sz="2400" dirty="0"/>
          </a:p>
          <a:p>
            <a:pPr fontAlgn="base"/>
            <a:r>
              <a:rPr lang="pt-BR" sz="2400" dirty="0"/>
              <a:t>Por um lado temos centenas de profissionais sendo inseridos no mercado, mas por outro temos uma realidade bem visível: </a:t>
            </a:r>
            <a:r>
              <a:rPr lang="pt-BR" sz="2400" b="1" dirty="0">
                <a:solidFill>
                  <a:srgbClr val="C00000"/>
                </a:solidFill>
              </a:rPr>
              <a:t>falta de preparo e especialização.</a:t>
            </a:r>
            <a:endParaRPr lang="pt-BR" sz="2400" dirty="0">
              <a:solidFill>
                <a:srgbClr val="C00000"/>
              </a:solidFill>
            </a:endParaRPr>
          </a:p>
        </p:txBody>
      </p:sp>
      <p:sp>
        <p:nvSpPr>
          <p:cNvPr id="8" name="TextBox 7"/>
          <p:cNvSpPr txBox="1"/>
          <p:nvPr/>
        </p:nvSpPr>
        <p:spPr>
          <a:xfrm>
            <a:off x="306931" y="82388"/>
            <a:ext cx="8910194" cy="784830"/>
          </a:xfrm>
          <a:prstGeom prst="rect">
            <a:avLst/>
          </a:prstGeom>
          <a:noFill/>
        </p:spPr>
        <p:txBody>
          <a:bodyPr wrap="square" rtlCol="0">
            <a:spAutoFit/>
          </a:bodyPr>
          <a:lstStyle/>
          <a:p>
            <a:r>
              <a:rPr lang="pt-BR" sz="4500" dirty="0">
                <a:ln w="0">
                  <a:solidFill>
                    <a:schemeClr val="bg1"/>
                  </a:solidFill>
                </a:ln>
                <a:solidFill>
                  <a:srgbClr val="C00000"/>
                </a:solidFill>
                <a:effectLst>
                  <a:outerShdw blurRad="165100" dist="88900" dir="9600000" algn="br" rotWithShape="0">
                    <a:prstClr val="black"/>
                  </a:outerShdw>
                </a:effectLst>
                <a:ea typeface="Adobe Heiti Std R" panose="020B0400000000000000" pitchFamily="34" charset="-128"/>
                <a:cs typeface="Arial" panose="020B0604020202020204" pitchFamily="34" charset="0"/>
              </a:rPr>
              <a:t>Oportunidades</a:t>
            </a:r>
          </a:p>
        </p:txBody>
      </p:sp>
      <p:pic>
        <p:nvPicPr>
          <p:cNvPr id="10242" name="Picture 2" descr="http://blog.act-on.com/wp-content/uploads/2015/05/creative-idea-laptop-lightbulb-Dollarphotoclub_81441027.jp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9469"/>
          <a:stretch/>
        </p:blipFill>
        <p:spPr bwMode="auto">
          <a:xfrm>
            <a:off x="4762027" y="2168930"/>
            <a:ext cx="4005470" cy="239340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18"/>
          <p:cNvPicPr>
            <a:picLocks noChangeAspect="1"/>
          </p:cNvPicPr>
          <p:nvPr/>
        </p:nvPicPr>
        <p:blipFill>
          <a:blip r:embed="rId4" cstate="print"/>
          <a:stretch>
            <a:fillRect/>
          </a:stretch>
        </p:blipFill>
        <p:spPr>
          <a:xfrm>
            <a:off x="7829017" y="329329"/>
            <a:ext cx="997107" cy="272893"/>
          </a:xfrm>
          <a:prstGeom prst="rect">
            <a:avLst/>
          </a:prstGeom>
        </p:spPr>
      </p:pic>
    </p:spTree>
    <p:extLst>
      <p:ext uri="{BB962C8B-B14F-4D97-AF65-F5344CB8AC3E}">
        <p14:creationId xmlns:p14="http://schemas.microsoft.com/office/powerpoint/2010/main" val="101889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ox(i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ox(in)">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box(in)">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box(in)">
                                      <p:cBhvr>
                                        <p:cTn id="2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24157" y="2331221"/>
            <a:ext cx="1494230" cy="2149648"/>
            <a:chOff x="247603" y="1598612"/>
            <a:chExt cx="2243333" cy="3404623"/>
          </a:xfrm>
        </p:grpSpPr>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7603" y="1598612"/>
              <a:ext cx="2243333" cy="3404623"/>
            </a:xfrm>
            <a:prstGeom prst="rect">
              <a:avLst/>
            </a:prstGeom>
          </p:spPr>
        </p:pic>
        <p:sp>
          <p:nvSpPr>
            <p:cNvPr id="10" name="TextBox 9"/>
            <p:cNvSpPr txBox="1"/>
            <p:nvPr/>
          </p:nvSpPr>
          <p:spPr>
            <a:xfrm>
              <a:off x="355600" y="2215653"/>
              <a:ext cx="2135336" cy="2778510"/>
            </a:xfrm>
            <a:prstGeom prst="rect">
              <a:avLst/>
            </a:prstGeom>
            <a:noFill/>
          </p:spPr>
          <p:txBody>
            <a:bodyPr wrap="square" rtlCol="0">
              <a:spAutoFit/>
            </a:bodyPr>
            <a:lstStyle/>
            <a:p>
              <a:pPr algn="ctr"/>
              <a:r>
                <a:rPr lang="en-US" b="1" dirty="0" err="1">
                  <a:solidFill>
                    <a:schemeClr val="bg1"/>
                  </a:solidFill>
                </a:rPr>
                <a:t>Carência</a:t>
              </a:r>
              <a:r>
                <a:rPr lang="en-US" b="1" dirty="0">
                  <a:solidFill>
                    <a:schemeClr val="bg1"/>
                  </a:solidFill>
                </a:rPr>
                <a:t> de </a:t>
              </a:r>
              <a:r>
                <a:rPr lang="en-US" b="1" dirty="0" err="1">
                  <a:solidFill>
                    <a:schemeClr val="bg1"/>
                  </a:solidFill>
                </a:rPr>
                <a:t>profissionais</a:t>
              </a:r>
              <a:r>
                <a:rPr lang="en-US" b="1" dirty="0">
                  <a:solidFill>
                    <a:schemeClr val="bg1"/>
                  </a:solidFill>
                </a:rPr>
                <a:t> em TI </a:t>
              </a:r>
              <a:r>
                <a:rPr lang="en-US" b="1" dirty="0" err="1">
                  <a:solidFill>
                    <a:schemeClr val="bg1"/>
                  </a:solidFill>
                </a:rPr>
                <a:t>pode</a:t>
              </a:r>
              <a:r>
                <a:rPr lang="en-US" b="1" dirty="0">
                  <a:solidFill>
                    <a:schemeClr val="bg1"/>
                  </a:solidFill>
                </a:rPr>
                <a:t> </a:t>
              </a:r>
              <a:r>
                <a:rPr lang="en-US" b="1" dirty="0" err="1">
                  <a:solidFill>
                    <a:schemeClr val="bg1"/>
                  </a:solidFill>
                </a:rPr>
                <a:t>chegar</a:t>
              </a:r>
              <a:r>
                <a:rPr lang="en-US" b="1" dirty="0">
                  <a:solidFill>
                    <a:schemeClr val="bg1"/>
                  </a:solidFill>
                </a:rPr>
                <a:t> a 420 mil </a:t>
              </a:r>
              <a:r>
                <a:rPr lang="en-US" b="1" dirty="0" err="1">
                  <a:solidFill>
                    <a:schemeClr val="bg1"/>
                  </a:solidFill>
                </a:rPr>
                <a:t>até</a:t>
              </a:r>
              <a:r>
                <a:rPr lang="en-US" b="1" dirty="0">
                  <a:solidFill>
                    <a:schemeClr val="bg1"/>
                  </a:solidFill>
                </a:rPr>
                <a:t> 2024(*)</a:t>
              </a:r>
            </a:p>
          </p:txBody>
        </p:sp>
      </p:grpSp>
      <p:grpSp>
        <p:nvGrpSpPr>
          <p:cNvPr id="3" name="Group 2"/>
          <p:cNvGrpSpPr/>
          <p:nvPr/>
        </p:nvGrpSpPr>
        <p:grpSpPr>
          <a:xfrm>
            <a:off x="2680147" y="2331220"/>
            <a:ext cx="1494230" cy="2149649"/>
            <a:chOff x="2613822" y="2364226"/>
            <a:chExt cx="2243333" cy="3404623"/>
          </a:xfrm>
        </p:grpSpPr>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613822" y="2364226"/>
              <a:ext cx="2243333" cy="3404623"/>
            </a:xfrm>
            <a:prstGeom prst="rect">
              <a:avLst/>
            </a:prstGeom>
          </p:spPr>
        </p:pic>
        <p:sp>
          <p:nvSpPr>
            <p:cNvPr id="11" name="TextBox 10"/>
            <p:cNvSpPr txBox="1"/>
            <p:nvPr/>
          </p:nvSpPr>
          <p:spPr>
            <a:xfrm>
              <a:off x="2713138" y="3350215"/>
              <a:ext cx="2044699" cy="1462374"/>
            </a:xfrm>
            <a:prstGeom prst="rect">
              <a:avLst/>
            </a:prstGeom>
            <a:noFill/>
          </p:spPr>
          <p:txBody>
            <a:bodyPr wrap="square" rtlCol="0">
              <a:spAutoFit/>
            </a:bodyPr>
            <a:lstStyle/>
            <a:p>
              <a:pPr algn="ctr"/>
              <a:r>
                <a:rPr lang="en-US" dirty="0" err="1">
                  <a:solidFill>
                    <a:schemeClr val="bg1"/>
                  </a:solidFill>
                </a:rPr>
                <a:t>Generalista</a:t>
              </a:r>
              <a:r>
                <a:rPr lang="en-US" dirty="0">
                  <a:solidFill>
                    <a:schemeClr val="bg1"/>
                  </a:solidFill>
                </a:rPr>
                <a:t> x </a:t>
              </a:r>
              <a:r>
                <a:rPr lang="en-US" dirty="0" err="1">
                  <a:solidFill>
                    <a:schemeClr val="bg1"/>
                  </a:solidFill>
                </a:rPr>
                <a:t>Especialista</a:t>
              </a:r>
              <a:endParaRPr lang="en-US" dirty="0">
                <a:solidFill>
                  <a:schemeClr val="bg1"/>
                </a:solidFill>
              </a:endParaRPr>
            </a:p>
          </p:txBody>
        </p:sp>
      </p:grpSp>
      <p:grpSp>
        <p:nvGrpSpPr>
          <p:cNvPr id="2" name="Group 1"/>
          <p:cNvGrpSpPr/>
          <p:nvPr/>
        </p:nvGrpSpPr>
        <p:grpSpPr>
          <a:xfrm>
            <a:off x="4936673" y="2331219"/>
            <a:ext cx="1496260" cy="2149649"/>
            <a:chOff x="4947791" y="1598611"/>
            <a:chExt cx="2246381" cy="3404623"/>
          </a:xfrm>
        </p:grpSpPr>
        <p:pic>
          <p:nvPicPr>
            <p:cNvPr id="14" name="Picture 13"/>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47791" y="1598611"/>
              <a:ext cx="2246381" cy="3404623"/>
            </a:xfrm>
            <a:prstGeom prst="rect">
              <a:avLst/>
            </a:prstGeom>
          </p:spPr>
        </p:pic>
        <p:sp>
          <p:nvSpPr>
            <p:cNvPr id="15" name="TextBox 14"/>
            <p:cNvSpPr txBox="1"/>
            <p:nvPr/>
          </p:nvSpPr>
          <p:spPr>
            <a:xfrm>
              <a:off x="4977731" y="2709369"/>
              <a:ext cx="2186915" cy="950542"/>
            </a:xfrm>
            <a:prstGeom prst="rect">
              <a:avLst/>
            </a:prstGeom>
            <a:noFill/>
          </p:spPr>
          <p:txBody>
            <a:bodyPr wrap="square" rtlCol="0">
              <a:spAutoFit/>
            </a:bodyPr>
            <a:lstStyle/>
            <a:p>
              <a:pPr algn="ctr"/>
              <a:r>
                <a:rPr lang="en-US" sz="1650" b="1" dirty="0" err="1"/>
                <a:t>Mediocridade</a:t>
              </a:r>
              <a:r>
                <a:rPr lang="en-US" sz="1650" b="1" dirty="0"/>
                <a:t> </a:t>
              </a:r>
              <a:r>
                <a:rPr lang="en-US" sz="1650" b="1" dirty="0" err="1"/>
                <a:t>profissional</a:t>
              </a:r>
              <a:endParaRPr lang="pt-BR" sz="1650" b="1" dirty="0"/>
            </a:p>
          </p:txBody>
        </p:sp>
      </p:grpSp>
      <p:sp>
        <p:nvSpPr>
          <p:cNvPr id="17" name="TextBox 16"/>
          <p:cNvSpPr txBox="1"/>
          <p:nvPr/>
        </p:nvSpPr>
        <p:spPr>
          <a:xfrm>
            <a:off x="306931" y="872123"/>
            <a:ext cx="8910194" cy="784830"/>
          </a:xfrm>
          <a:prstGeom prst="rect">
            <a:avLst/>
          </a:prstGeom>
          <a:noFill/>
        </p:spPr>
        <p:txBody>
          <a:bodyPr wrap="square" rtlCol="0">
            <a:spAutoFit/>
          </a:bodyPr>
          <a:lstStyle/>
          <a:p>
            <a:r>
              <a:rPr lang="pt-BR" sz="4500" dirty="0">
                <a:ln w="0">
                  <a:solidFill>
                    <a:schemeClr val="bg1"/>
                  </a:solidFill>
                </a:ln>
                <a:solidFill>
                  <a:srgbClr val="C00000"/>
                </a:solidFill>
                <a:effectLst>
                  <a:outerShdw blurRad="165100" dist="88900" dir="9600000" algn="br" rotWithShape="0">
                    <a:prstClr val="black"/>
                  </a:outerShdw>
                </a:effectLst>
                <a:ea typeface="Adobe Heiti Std R" panose="020B0400000000000000" pitchFamily="34" charset="-128"/>
                <a:cs typeface="Arial" panose="020B0604020202020204" pitchFamily="34" charset="0"/>
              </a:rPr>
              <a:t>Oportunidades</a:t>
            </a:r>
          </a:p>
        </p:txBody>
      </p:sp>
      <p:grpSp>
        <p:nvGrpSpPr>
          <p:cNvPr id="4" name="Agrupar 3"/>
          <p:cNvGrpSpPr/>
          <p:nvPr/>
        </p:nvGrpSpPr>
        <p:grpSpPr>
          <a:xfrm>
            <a:off x="1916840" y="3164288"/>
            <a:ext cx="737162" cy="470630"/>
            <a:chOff x="2283939" y="3076050"/>
            <a:chExt cx="982883" cy="627507"/>
          </a:xfrm>
        </p:grpSpPr>
        <p:sp>
          <p:nvSpPr>
            <p:cNvPr id="21" name="Chevron 20"/>
            <p:cNvSpPr/>
            <p:nvPr/>
          </p:nvSpPr>
          <p:spPr>
            <a:xfrm>
              <a:off x="2283939" y="3076050"/>
              <a:ext cx="619010" cy="624451"/>
            </a:xfrm>
            <a:prstGeom prst="chevron">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a:solidFill>
                  <a:schemeClr val="tx1"/>
                </a:solidFill>
              </a:endParaRPr>
            </a:p>
          </p:txBody>
        </p:sp>
        <p:sp>
          <p:nvSpPr>
            <p:cNvPr id="26" name="Chevron 25"/>
            <p:cNvSpPr/>
            <p:nvPr/>
          </p:nvSpPr>
          <p:spPr>
            <a:xfrm>
              <a:off x="2647812" y="3079106"/>
              <a:ext cx="619010" cy="624451"/>
            </a:xfrm>
            <a:prstGeom prst="chevron">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a:solidFill>
                  <a:schemeClr val="tx1"/>
                </a:solidFill>
              </a:endParaRPr>
            </a:p>
          </p:txBody>
        </p:sp>
      </p:grpSp>
      <p:grpSp>
        <p:nvGrpSpPr>
          <p:cNvPr id="8" name="Agrupar 7"/>
          <p:cNvGrpSpPr/>
          <p:nvPr/>
        </p:nvGrpSpPr>
        <p:grpSpPr>
          <a:xfrm>
            <a:off x="4171953" y="3185911"/>
            <a:ext cx="737162" cy="470630"/>
            <a:chOff x="6192805" y="3104880"/>
            <a:chExt cx="982883" cy="627507"/>
          </a:xfrm>
        </p:grpSpPr>
        <p:sp>
          <p:nvSpPr>
            <p:cNvPr id="18" name="Chevron 20"/>
            <p:cNvSpPr/>
            <p:nvPr/>
          </p:nvSpPr>
          <p:spPr>
            <a:xfrm>
              <a:off x="6192805" y="3104880"/>
              <a:ext cx="619010" cy="624451"/>
            </a:xfrm>
            <a:prstGeom prst="chevron">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a:solidFill>
                  <a:schemeClr val="tx1"/>
                </a:solidFill>
              </a:endParaRPr>
            </a:p>
          </p:txBody>
        </p:sp>
        <p:sp>
          <p:nvSpPr>
            <p:cNvPr id="19" name="Chevron 25"/>
            <p:cNvSpPr/>
            <p:nvPr/>
          </p:nvSpPr>
          <p:spPr>
            <a:xfrm>
              <a:off x="6556678" y="3107936"/>
              <a:ext cx="619010" cy="624451"/>
            </a:xfrm>
            <a:prstGeom prst="chevron">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a:solidFill>
                  <a:schemeClr val="tx1"/>
                </a:solidFill>
              </a:endParaRPr>
            </a:p>
          </p:txBody>
        </p:sp>
      </p:grpSp>
      <p:grpSp>
        <p:nvGrpSpPr>
          <p:cNvPr id="9" name="Agrupar 8"/>
          <p:cNvGrpSpPr/>
          <p:nvPr/>
        </p:nvGrpSpPr>
        <p:grpSpPr>
          <a:xfrm>
            <a:off x="6445607" y="3198265"/>
            <a:ext cx="737162" cy="470630"/>
            <a:chOff x="9792752" y="3121353"/>
            <a:chExt cx="982883" cy="627507"/>
          </a:xfrm>
        </p:grpSpPr>
        <p:sp>
          <p:nvSpPr>
            <p:cNvPr id="20" name="Chevron 20"/>
            <p:cNvSpPr/>
            <p:nvPr/>
          </p:nvSpPr>
          <p:spPr>
            <a:xfrm>
              <a:off x="9792752" y="3121353"/>
              <a:ext cx="619010" cy="624451"/>
            </a:xfrm>
            <a:prstGeom prst="chevron">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a:solidFill>
                  <a:schemeClr val="tx1"/>
                </a:solidFill>
              </a:endParaRPr>
            </a:p>
          </p:txBody>
        </p:sp>
        <p:sp>
          <p:nvSpPr>
            <p:cNvPr id="22" name="Chevron 25"/>
            <p:cNvSpPr/>
            <p:nvPr/>
          </p:nvSpPr>
          <p:spPr>
            <a:xfrm>
              <a:off x="10156625" y="3124409"/>
              <a:ext cx="619010" cy="624451"/>
            </a:xfrm>
            <a:prstGeom prst="chevron">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a:solidFill>
                  <a:schemeClr val="tx1"/>
                </a:solidFill>
              </a:endParaRPr>
            </a:p>
          </p:txBody>
        </p:sp>
      </p:grpSp>
      <p:grpSp>
        <p:nvGrpSpPr>
          <p:cNvPr id="13" name="Agrupar 12"/>
          <p:cNvGrpSpPr/>
          <p:nvPr/>
        </p:nvGrpSpPr>
        <p:grpSpPr>
          <a:xfrm>
            <a:off x="7233625" y="2334307"/>
            <a:ext cx="1494230" cy="2149649"/>
            <a:chOff x="9644833" y="1969409"/>
            <a:chExt cx="1992306" cy="2866198"/>
          </a:xfrm>
        </p:grpSpPr>
        <p:pic>
          <p:nvPicPr>
            <p:cNvPr id="25"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644833" y="1969409"/>
              <a:ext cx="1992306" cy="2866198"/>
            </a:xfrm>
            <a:prstGeom prst="rect">
              <a:avLst/>
            </a:prstGeom>
            <a:solidFill>
              <a:schemeClr val="accent6"/>
            </a:solidFill>
          </p:spPr>
        </p:pic>
        <p:sp>
          <p:nvSpPr>
            <p:cNvPr id="29" name="TextBox 10"/>
            <p:cNvSpPr txBox="1"/>
            <p:nvPr/>
          </p:nvSpPr>
          <p:spPr>
            <a:xfrm>
              <a:off x="9733036" y="2799469"/>
              <a:ext cx="1815899" cy="1231106"/>
            </a:xfrm>
            <a:prstGeom prst="rect">
              <a:avLst/>
            </a:prstGeom>
            <a:noFill/>
          </p:spPr>
          <p:txBody>
            <a:bodyPr wrap="square" rtlCol="0">
              <a:spAutoFit/>
            </a:bodyPr>
            <a:lstStyle/>
            <a:p>
              <a:pPr algn="ctr"/>
              <a:endParaRPr lang="en-US" dirty="0">
                <a:solidFill>
                  <a:schemeClr val="bg1"/>
                </a:solidFill>
              </a:endParaRPr>
            </a:p>
            <a:p>
              <a:pPr algn="ctr"/>
              <a:r>
                <a:rPr lang="en-US" dirty="0" err="1">
                  <a:solidFill>
                    <a:schemeClr val="bg1"/>
                  </a:solidFill>
                </a:rPr>
                <a:t>Carreira</a:t>
              </a:r>
              <a:r>
                <a:rPr lang="en-US" dirty="0">
                  <a:solidFill>
                    <a:schemeClr val="bg1"/>
                  </a:solidFill>
                </a:rPr>
                <a:t> em </a:t>
              </a:r>
              <a:r>
                <a:rPr lang="en-US" b="1" dirty="0">
                  <a:solidFill>
                    <a:schemeClr val="bg1"/>
                  </a:solidFill>
                </a:rPr>
                <a:t>Y</a:t>
              </a:r>
            </a:p>
          </p:txBody>
        </p:sp>
      </p:grpSp>
      <p:sp>
        <p:nvSpPr>
          <p:cNvPr id="12" name="CaixaDeTexto 11"/>
          <p:cNvSpPr txBox="1"/>
          <p:nvPr/>
        </p:nvSpPr>
        <p:spPr>
          <a:xfrm>
            <a:off x="0" y="6228200"/>
            <a:ext cx="9143999" cy="276999"/>
          </a:xfrm>
          <a:prstGeom prst="rect">
            <a:avLst/>
          </a:prstGeom>
          <a:noFill/>
        </p:spPr>
        <p:txBody>
          <a:bodyPr wrap="square" rtlCol="0">
            <a:spAutoFit/>
          </a:bodyPr>
          <a:lstStyle/>
          <a:p>
            <a:pPr algn="ctr"/>
            <a:r>
              <a:rPr lang="pt-BR" sz="1200" dirty="0">
                <a:hlinkClick r:id="rId6"/>
              </a:rPr>
              <a:t>https://cryptoid.com.br/carreiras-tecnologia/em-cinco-anos-o-setor-de-ti-ira-demandar-mais-de-420-mil-novos-profissionais/</a:t>
            </a:r>
            <a:endParaRPr lang="pt-BR" sz="1200" dirty="0"/>
          </a:p>
        </p:txBody>
      </p:sp>
      <p:pic>
        <p:nvPicPr>
          <p:cNvPr id="27" name="Picture 18"/>
          <p:cNvPicPr>
            <a:picLocks noChangeAspect="1"/>
          </p:cNvPicPr>
          <p:nvPr/>
        </p:nvPicPr>
        <p:blipFill>
          <a:blip r:embed="rId7" cstate="print"/>
          <a:stretch>
            <a:fillRect/>
          </a:stretch>
        </p:blipFill>
        <p:spPr>
          <a:xfrm>
            <a:off x="7829017" y="329329"/>
            <a:ext cx="997107" cy="272893"/>
          </a:xfrm>
          <a:prstGeom prst="rect">
            <a:avLst/>
          </a:prstGeom>
        </p:spPr>
      </p:pic>
      <p:sp>
        <p:nvSpPr>
          <p:cNvPr id="28" name="CaixaDeTexto 27"/>
          <p:cNvSpPr txBox="1"/>
          <p:nvPr/>
        </p:nvSpPr>
        <p:spPr>
          <a:xfrm>
            <a:off x="163591" y="6210786"/>
            <a:ext cx="786444" cy="307777"/>
          </a:xfrm>
          <a:prstGeom prst="rect">
            <a:avLst/>
          </a:prstGeom>
          <a:noFill/>
        </p:spPr>
        <p:txBody>
          <a:bodyPr wrap="square" rtlCol="0">
            <a:spAutoFit/>
          </a:bodyPr>
          <a:lstStyle/>
          <a:p>
            <a:r>
              <a:rPr lang="pt-BR" sz="1400" dirty="0"/>
              <a:t>(*)</a:t>
            </a:r>
          </a:p>
        </p:txBody>
      </p:sp>
    </p:spTree>
    <p:extLst>
      <p:ext uri="{BB962C8B-B14F-4D97-AF65-F5344CB8AC3E}">
        <p14:creationId xmlns:p14="http://schemas.microsoft.com/office/powerpoint/2010/main" val="153156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in)">
                                      <p:cBhvr>
                                        <p:cTn id="7" dur="500"/>
                                        <p:tgtEl>
                                          <p:spTgt spid="16"/>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ox(in)">
                                      <p:cBhvr>
                                        <p:cTn id="11" dur="500"/>
                                        <p:tgtEl>
                                          <p:spTgt spid="12"/>
                                        </p:tgtEl>
                                      </p:cBhvr>
                                    </p:animEffect>
                                  </p:childTnLst>
                                </p:cTn>
                              </p:par>
                            </p:childTnLst>
                          </p:cTn>
                        </p:par>
                        <p:par>
                          <p:cTn id="12" fill="hold">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box(in)">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ox(in)">
                                      <p:cBhvr>
                                        <p:cTn id="20" dur="500"/>
                                        <p:tgtEl>
                                          <p:spTgt spid="4"/>
                                        </p:tgtEl>
                                      </p:cBhvr>
                                    </p:animEffect>
                                  </p:childTnLst>
                                </p:cTn>
                              </p:par>
                              <p:par>
                                <p:cTn id="21" presetID="4" presetClass="entr" presetSubtype="16"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ox(in)">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ox(in)">
                                      <p:cBhvr>
                                        <p:cTn id="28" dur="500"/>
                                        <p:tgtEl>
                                          <p:spTgt spid="2"/>
                                        </p:tgtEl>
                                      </p:cBhvr>
                                    </p:animEffect>
                                  </p:childTnLst>
                                </p:cTn>
                              </p:par>
                              <p:par>
                                <p:cTn id="29" presetID="4" presetClass="entr" presetSubtype="16"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ox(in)">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ox(in)">
                                      <p:cBhvr>
                                        <p:cTn id="36" dur="500"/>
                                        <p:tgtEl>
                                          <p:spTgt spid="9"/>
                                        </p:tgtEl>
                                      </p:cBhvr>
                                    </p:animEffect>
                                  </p:childTnLst>
                                </p:cTn>
                              </p:par>
                              <p:par>
                                <p:cTn id="37" presetID="4" presetClass="entr" presetSubtype="16"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ox(in)">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http://science-all.com/images/iceberg/iceberg-08.jpg"/>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6148" name="Picture 4" descr="http://science-all.com/images/iceberg/iceberg-08.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84993" y="1253084"/>
            <a:ext cx="6325971" cy="435183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30981" y="12299"/>
            <a:ext cx="8986143" cy="784830"/>
          </a:xfrm>
          <a:prstGeom prst="rect">
            <a:avLst/>
          </a:prstGeom>
          <a:noFill/>
        </p:spPr>
        <p:txBody>
          <a:bodyPr wrap="square" rtlCol="0">
            <a:spAutoFit/>
          </a:bodyPr>
          <a:lstStyle/>
          <a:p>
            <a:r>
              <a:rPr lang="pt-BR" sz="4500" dirty="0">
                <a:ln w="0">
                  <a:solidFill>
                    <a:schemeClr val="bg1"/>
                  </a:solidFill>
                </a:ln>
                <a:solidFill>
                  <a:srgbClr val="C00000"/>
                </a:solidFill>
                <a:effectLst>
                  <a:outerShdw blurRad="165100" dist="88900" dir="9600000" algn="br" rotWithShape="0">
                    <a:prstClr val="black"/>
                  </a:outerShdw>
                </a:effectLst>
                <a:ea typeface="Adobe Heiti Std R" panose="020B0400000000000000" pitchFamily="34" charset="-128"/>
                <a:cs typeface="Arial" panose="020B0604020202020204" pitchFamily="34" charset="0"/>
              </a:rPr>
              <a:t>Especialização e Certificações</a:t>
            </a:r>
          </a:p>
        </p:txBody>
      </p:sp>
      <p:pic>
        <p:nvPicPr>
          <p:cNvPr id="6" name="Picture 18"/>
          <p:cNvPicPr>
            <a:picLocks noChangeAspect="1"/>
          </p:cNvPicPr>
          <p:nvPr/>
        </p:nvPicPr>
        <p:blipFill>
          <a:blip r:embed="rId4" cstate="print"/>
          <a:stretch>
            <a:fillRect/>
          </a:stretch>
        </p:blipFill>
        <p:spPr>
          <a:xfrm>
            <a:off x="7829017" y="329329"/>
            <a:ext cx="997107" cy="272893"/>
          </a:xfrm>
          <a:prstGeom prst="rect">
            <a:avLst/>
          </a:prstGeom>
        </p:spPr>
      </p:pic>
    </p:spTree>
    <p:extLst>
      <p:ext uri="{BB962C8B-B14F-4D97-AF65-F5344CB8AC3E}">
        <p14:creationId xmlns:p14="http://schemas.microsoft.com/office/powerpoint/2010/main" val="4205809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0451" y="39595"/>
            <a:ext cx="8910194" cy="784830"/>
          </a:xfrm>
          <a:prstGeom prst="rect">
            <a:avLst/>
          </a:prstGeom>
          <a:noFill/>
        </p:spPr>
        <p:txBody>
          <a:bodyPr wrap="square" rtlCol="0">
            <a:spAutoFit/>
          </a:bodyPr>
          <a:lstStyle/>
          <a:p>
            <a:r>
              <a:rPr lang="pt-BR" sz="4500" dirty="0">
                <a:ln w="0">
                  <a:solidFill>
                    <a:schemeClr val="bg1"/>
                  </a:solidFill>
                </a:ln>
                <a:solidFill>
                  <a:srgbClr val="C00000"/>
                </a:solidFill>
                <a:effectLst>
                  <a:outerShdw blurRad="165100" dist="88900" dir="9600000" algn="br" rotWithShape="0">
                    <a:prstClr val="black"/>
                  </a:outerShdw>
                </a:effectLst>
                <a:ea typeface="Adobe Heiti Std R" panose="020B0400000000000000" pitchFamily="34" charset="-128"/>
                <a:cs typeface="Arial" panose="020B0604020202020204" pitchFamily="34" charset="0"/>
              </a:rPr>
              <a:t>Certificações</a:t>
            </a:r>
          </a:p>
        </p:txBody>
      </p:sp>
      <p:grpSp>
        <p:nvGrpSpPr>
          <p:cNvPr id="23" name="Group 22"/>
          <p:cNvGrpSpPr/>
          <p:nvPr/>
        </p:nvGrpSpPr>
        <p:grpSpPr>
          <a:xfrm>
            <a:off x="306931" y="2060412"/>
            <a:ext cx="2303392" cy="3175612"/>
            <a:chOff x="409241" y="1604216"/>
            <a:chExt cx="3071189" cy="4234149"/>
          </a:xfrm>
        </p:grpSpPr>
        <p:grpSp>
          <p:nvGrpSpPr>
            <p:cNvPr id="16" name="Group 15"/>
            <p:cNvGrpSpPr/>
            <p:nvPr/>
          </p:nvGrpSpPr>
          <p:grpSpPr>
            <a:xfrm>
              <a:off x="409241" y="1604216"/>
              <a:ext cx="3071189" cy="616983"/>
              <a:chOff x="3805861" y="2400967"/>
              <a:chExt cx="3071189" cy="616983"/>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val="0"/>
                  </a:ext>
                </a:extLst>
              </a:blip>
              <a:srcRect r="69467"/>
              <a:stretch/>
            </p:blipFill>
            <p:spPr>
              <a:xfrm>
                <a:off x="3805861" y="2400967"/>
                <a:ext cx="3071189" cy="616983"/>
              </a:xfrm>
              <a:prstGeom prst="rect">
                <a:avLst/>
              </a:prstGeom>
              <a:ln w="57150">
                <a:noFill/>
              </a:ln>
            </p:spPr>
          </p:pic>
          <p:sp>
            <p:nvSpPr>
              <p:cNvPr id="10" name="TextBox 9"/>
              <p:cNvSpPr txBox="1"/>
              <p:nvPr/>
            </p:nvSpPr>
            <p:spPr>
              <a:xfrm>
                <a:off x="4319105" y="2457296"/>
                <a:ext cx="2044700" cy="553998"/>
              </a:xfrm>
              <a:prstGeom prst="rect">
                <a:avLst/>
              </a:prstGeom>
              <a:noFill/>
            </p:spPr>
            <p:txBody>
              <a:bodyPr wrap="square" rtlCol="0">
                <a:spAutoFit/>
              </a:bodyPr>
              <a:lstStyle/>
              <a:p>
                <a:pPr algn="ctr"/>
                <a:r>
                  <a:rPr lang="en-US" sz="2100" b="1" dirty="0">
                    <a:solidFill>
                      <a:schemeClr val="bg1"/>
                    </a:solidFill>
                    <a:effectLst>
                      <a:outerShdw blurRad="38100" dist="38100" dir="2700000" algn="tl">
                        <a:srgbClr val="000000">
                          <a:alpha val="43137"/>
                        </a:srgbClr>
                      </a:outerShdw>
                    </a:effectLst>
                  </a:rPr>
                  <a:t>GESTÃO</a:t>
                </a:r>
              </a:p>
            </p:txBody>
          </p:sp>
        </p:grpSp>
        <p:sp>
          <p:nvSpPr>
            <p:cNvPr id="3" name="Chevron 2"/>
            <p:cNvSpPr/>
            <p:nvPr/>
          </p:nvSpPr>
          <p:spPr>
            <a:xfrm rot="5400000">
              <a:off x="1678135" y="2321514"/>
              <a:ext cx="533400" cy="8541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a:solidFill>
                  <a:schemeClr val="tx1"/>
                </a:solidFill>
              </a:endParaRPr>
            </a:p>
          </p:txBody>
        </p:sp>
        <p:pic>
          <p:nvPicPr>
            <p:cNvPr id="11" name="Picture 10"/>
            <p:cNvPicPr>
              <a:picLocks noChangeAspect="1"/>
            </p:cNvPicPr>
            <p:nvPr/>
          </p:nvPicPr>
          <p:blipFill rotWithShape="1">
            <a:blip r:embed="rId4" cstate="email">
              <a:extLst>
                <a:ext uri="{28A0092B-C50C-407E-A947-70E740481C1C}">
                  <a14:useLocalDpi xmlns:a14="http://schemas.microsoft.com/office/drawing/2010/main" val="0"/>
                </a:ext>
              </a:extLst>
            </a:blip>
            <a:srcRect t="19424" b="12472"/>
            <a:stretch/>
          </p:blipFill>
          <p:spPr>
            <a:xfrm>
              <a:off x="673080" y="3209464"/>
              <a:ext cx="2543509" cy="2628901"/>
            </a:xfrm>
            <a:prstGeom prst="rect">
              <a:avLst/>
            </a:prstGeom>
          </p:spPr>
        </p:pic>
        <p:sp>
          <p:nvSpPr>
            <p:cNvPr id="13" name="TextBox 12"/>
            <p:cNvSpPr txBox="1"/>
            <p:nvPr/>
          </p:nvSpPr>
          <p:spPr>
            <a:xfrm>
              <a:off x="922484" y="3905014"/>
              <a:ext cx="2044700" cy="1600439"/>
            </a:xfrm>
            <a:prstGeom prst="rect">
              <a:avLst/>
            </a:prstGeom>
            <a:noFill/>
          </p:spPr>
          <p:txBody>
            <a:bodyPr wrap="square" rtlCol="0">
              <a:spAutoFit/>
            </a:bodyPr>
            <a:lstStyle/>
            <a:p>
              <a:pPr marL="257175" indent="-257175">
                <a:buFont typeface="Wingdings" panose="05000000000000000000" pitchFamily="2" charset="2"/>
                <a:buChar char="Ø"/>
              </a:pPr>
              <a:r>
                <a:rPr lang="pt-BR" b="1" dirty="0">
                  <a:solidFill>
                    <a:schemeClr val="bg1"/>
                  </a:solidFill>
                </a:rPr>
                <a:t>ITIL </a:t>
              </a:r>
            </a:p>
            <a:p>
              <a:pPr marL="257175" indent="-257175">
                <a:buFont typeface="Wingdings" panose="05000000000000000000" pitchFamily="2" charset="2"/>
                <a:buChar char="Ø"/>
              </a:pPr>
              <a:r>
                <a:rPr lang="pt-BR" b="1" dirty="0">
                  <a:solidFill>
                    <a:schemeClr val="bg1"/>
                  </a:solidFill>
                </a:rPr>
                <a:t>COBIT</a:t>
              </a:r>
            </a:p>
            <a:p>
              <a:pPr marL="257175" indent="-257175">
                <a:buFont typeface="Wingdings" panose="05000000000000000000" pitchFamily="2" charset="2"/>
                <a:buChar char="Ø"/>
              </a:pPr>
              <a:r>
                <a:rPr lang="pt-BR" b="1" dirty="0">
                  <a:solidFill>
                    <a:schemeClr val="bg1"/>
                  </a:solidFill>
                </a:rPr>
                <a:t>PROJETOS</a:t>
              </a:r>
            </a:p>
            <a:p>
              <a:pPr marL="257175" indent="-257175">
                <a:buFont typeface="Wingdings" panose="05000000000000000000" pitchFamily="2" charset="2"/>
                <a:buChar char="Ø"/>
              </a:pPr>
              <a:r>
                <a:rPr lang="pt-BR" b="1" dirty="0">
                  <a:solidFill>
                    <a:schemeClr val="bg1"/>
                  </a:solidFill>
                </a:rPr>
                <a:t>OUTROS</a:t>
              </a:r>
              <a:endParaRPr lang="en-US" b="1" dirty="0">
                <a:solidFill>
                  <a:schemeClr val="bg1"/>
                </a:solidFill>
              </a:endParaRPr>
            </a:p>
          </p:txBody>
        </p:sp>
      </p:grpSp>
      <p:grpSp>
        <p:nvGrpSpPr>
          <p:cNvPr id="22" name="Group 21"/>
          <p:cNvGrpSpPr/>
          <p:nvPr/>
        </p:nvGrpSpPr>
        <p:grpSpPr>
          <a:xfrm>
            <a:off x="3340301" y="1956018"/>
            <a:ext cx="2569179" cy="3280006"/>
            <a:chOff x="3805861" y="1447800"/>
            <a:chExt cx="3071189" cy="4373341"/>
          </a:xfrm>
        </p:grpSpPr>
        <p:pic>
          <p:nvPicPr>
            <p:cNvPr id="14" name="Picture 13"/>
            <p:cNvPicPr>
              <a:picLocks noChangeAspect="1"/>
            </p:cNvPicPr>
            <p:nvPr/>
          </p:nvPicPr>
          <p:blipFill rotWithShape="1">
            <a:blip r:embed="rId5" cstate="email">
              <a:extLst>
                <a:ext uri="{28A0092B-C50C-407E-A947-70E740481C1C}">
                  <a14:useLocalDpi xmlns:a14="http://schemas.microsoft.com/office/drawing/2010/main" val="0"/>
                </a:ext>
              </a:extLst>
            </a:blip>
            <a:srcRect t="-31741" r="69466" b="-35819"/>
            <a:stretch/>
          </p:blipFill>
          <p:spPr>
            <a:xfrm>
              <a:off x="3805861" y="1447800"/>
              <a:ext cx="3071189" cy="1034067"/>
            </a:xfrm>
            <a:prstGeom prst="rect">
              <a:avLst/>
            </a:prstGeom>
          </p:spPr>
        </p:pic>
        <p:sp>
          <p:nvSpPr>
            <p:cNvPr id="15" name="TextBox 14"/>
            <p:cNvSpPr txBox="1"/>
            <p:nvPr/>
          </p:nvSpPr>
          <p:spPr>
            <a:xfrm>
              <a:off x="4453736" y="1703223"/>
              <a:ext cx="2347114" cy="984885"/>
            </a:xfrm>
            <a:prstGeom prst="rect">
              <a:avLst/>
            </a:prstGeom>
            <a:noFill/>
          </p:spPr>
          <p:txBody>
            <a:bodyPr wrap="square" rtlCol="0">
              <a:spAutoFit/>
            </a:bodyPr>
            <a:lstStyle/>
            <a:p>
              <a:pPr algn="ctr"/>
              <a:r>
                <a:rPr lang="en-US" sz="2100" b="1" dirty="0">
                  <a:solidFill>
                    <a:schemeClr val="bg1"/>
                  </a:solidFill>
                  <a:effectLst>
                    <a:outerShdw blurRad="38100" dist="38100" dir="2700000" algn="tl">
                      <a:srgbClr val="000000">
                        <a:alpha val="43137"/>
                      </a:srgbClr>
                    </a:outerShdw>
                  </a:effectLst>
                </a:rPr>
                <a:t>OPERACIONAL</a:t>
              </a:r>
            </a:p>
          </p:txBody>
        </p:sp>
        <p:sp>
          <p:nvSpPr>
            <p:cNvPr id="17" name="Chevron 16"/>
            <p:cNvSpPr/>
            <p:nvPr/>
          </p:nvSpPr>
          <p:spPr>
            <a:xfrm rot="5400000">
              <a:off x="5074755" y="2321514"/>
              <a:ext cx="533400" cy="8541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a:solidFill>
                  <a:schemeClr val="tx1"/>
                </a:solidFill>
              </a:endParaRPr>
            </a:p>
          </p:txBody>
        </p:sp>
        <p:grpSp>
          <p:nvGrpSpPr>
            <p:cNvPr id="20" name="Group 19"/>
            <p:cNvGrpSpPr/>
            <p:nvPr/>
          </p:nvGrpSpPr>
          <p:grpSpPr>
            <a:xfrm>
              <a:off x="4069699" y="3189217"/>
              <a:ext cx="2543509" cy="2631924"/>
              <a:chOff x="4069700" y="3206441"/>
              <a:chExt cx="2543509" cy="2631924"/>
            </a:xfrm>
          </p:grpSpPr>
          <p:pic>
            <p:nvPicPr>
              <p:cNvPr id="18" name="Picture 17"/>
              <p:cNvPicPr>
                <a:picLocks noChangeAspect="1"/>
              </p:cNvPicPr>
              <p:nvPr/>
            </p:nvPicPr>
            <p:blipFill rotWithShape="1">
              <a:blip r:embed="rId6" cstate="email">
                <a:extLst>
                  <a:ext uri="{28A0092B-C50C-407E-A947-70E740481C1C}">
                    <a14:useLocalDpi xmlns:a14="http://schemas.microsoft.com/office/drawing/2010/main" val="0"/>
                  </a:ext>
                </a:extLst>
              </a:blip>
              <a:srcRect t="22695"/>
              <a:stretch/>
            </p:blipFill>
            <p:spPr>
              <a:xfrm>
                <a:off x="4069700" y="3206441"/>
                <a:ext cx="2543509" cy="2631924"/>
              </a:xfrm>
              <a:prstGeom prst="rect">
                <a:avLst/>
              </a:prstGeom>
            </p:spPr>
          </p:pic>
          <p:sp>
            <p:nvSpPr>
              <p:cNvPr id="19" name="TextBox 18"/>
              <p:cNvSpPr txBox="1"/>
              <p:nvPr/>
            </p:nvSpPr>
            <p:spPr>
              <a:xfrm>
                <a:off x="4305299" y="3720349"/>
                <a:ext cx="2307909" cy="1969771"/>
              </a:xfrm>
              <a:prstGeom prst="rect">
                <a:avLst/>
              </a:prstGeom>
              <a:noFill/>
            </p:spPr>
            <p:txBody>
              <a:bodyPr wrap="square" rtlCol="0">
                <a:spAutoFit/>
              </a:bodyPr>
              <a:lstStyle/>
              <a:p>
                <a:pPr marL="257175" indent="-257175" fontAlgn="base">
                  <a:buFont typeface="Wingdings" panose="05000000000000000000" pitchFamily="2" charset="2"/>
                  <a:buChar char="Ø"/>
                </a:pPr>
                <a:r>
                  <a:rPr lang="pt-BR" b="1" dirty="0">
                    <a:solidFill>
                      <a:schemeClr val="bg1"/>
                    </a:solidFill>
                  </a:rPr>
                  <a:t>MICROSOFT</a:t>
                </a:r>
              </a:p>
              <a:p>
                <a:pPr marL="257175" indent="-257175" fontAlgn="base">
                  <a:buFont typeface="Wingdings" panose="05000000000000000000" pitchFamily="2" charset="2"/>
                  <a:buChar char="Ø"/>
                </a:pPr>
                <a:r>
                  <a:rPr lang="pt-BR" b="1" dirty="0">
                    <a:solidFill>
                      <a:schemeClr val="bg1"/>
                    </a:solidFill>
                  </a:rPr>
                  <a:t>ORACLE</a:t>
                </a:r>
              </a:p>
              <a:p>
                <a:pPr marL="257175" indent="-257175" fontAlgn="base">
                  <a:buFont typeface="Wingdings" panose="05000000000000000000" pitchFamily="2" charset="2"/>
                  <a:buChar char="Ø"/>
                </a:pPr>
                <a:r>
                  <a:rPr lang="pt-BR" b="1" dirty="0">
                    <a:solidFill>
                      <a:schemeClr val="bg1"/>
                    </a:solidFill>
                  </a:rPr>
                  <a:t>CISCO</a:t>
                </a:r>
              </a:p>
              <a:p>
                <a:pPr marL="257175" indent="-257175" fontAlgn="base">
                  <a:buFont typeface="Wingdings" panose="05000000000000000000" pitchFamily="2" charset="2"/>
                  <a:buChar char="Ø"/>
                </a:pPr>
                <a:r>
                  <a:rPr lang="pt-BR" b="1" dirty="0">
                    <a:solidFill>
                      <a:schemeClr val="bg1"/>
                    </a:solidFill>
                  </a:rPr>
                  <a:t>LINUX</a:t>
                </a:r>
              </a:p>
              <a:p>
                <a:pPr marL="257175" indent="-257175" fontAlgn="base">
                  <a:buFont typeface="Wingdings" panose="05000000000000000000" pitchFamily="2" charset="2"/>
                  <a:buChar char="Ø"/>
                </a:pPr>
                <a:r>
                  <a:rPr lang="pt-BR" b="1" dirty="0">
                    <a:solidFill>
                      <a:schemeClr val="bg1"/>
                    </a:solidFill>
                  </a:rPr>
                  <a:t>OUTROS</a:t>
                </a:r>
              </a:p>
            </p:txBody>
          </p:sp>
        </p:grpSp>
      </p:grpSp>
      <p:grpSp>
        <p:nvGrpSpPr>
          <p:cNvPr id="32" name="Grupo 31"/>
          <p:cNvGrpSpPr/>
          <p:nvPr/>
        </p:nvGrpSpPr>
        <p:grpSpPr>
          <a:xfrm>
            <a:off x="6392103" y="2075198"/>
            <a:ext cx="2303392" cy="3160826"/>
            <a:chOff x="6392103" y="2075198"/>
            <a:chExt cx="2303392" cy="3160826"/>
          </a:xfrm>
        </p:grpSpPr>
        <p:grpSp>
          <p:nvGrpSpPr>
            <p:cNvPr id="30" name="Group 29"/>
            <p:cNvGrpSpPr/>
            <p:nvPr/>
          </p:nvGrpSpPr>
          <p:grpSpPr>
            <a:xfrm>
              <a:off x="6392103" y="2075198"/>
              <a:ext cx="2303392" cy="471534"/>
              <a:chOff x="8522803" y="1623931"/>
              <a:chExt cx="3071189" cy="628712"/>
            </a:xfrm>
          </p:grpSpPr>
          <p:pic>
            <p:nvPicPr>
              <p:cNvPr id="26" name="Picture 25"/>
              <p:cNvPicPr>
                <a:picLocks noChangeAspect="1"/>
              </p:cNvPicPr>
              <p:nvPr/>
            </p:nvPicPr>
            <p:blipFill rotWithShape="1">
              <a:blip r:embed="rId7" cstate="email">
                <a:extLst>
                  <a:ext uri="{28A0092B-C50C-407E-A947-70E740481C1C}">
                    <a14:useLocalDpi xmlns:a14="http://schemas.microsoft.com/office/drawing/2010/main" val="0"/>
                  </a:ext>
                </a:extLst>
              </a:blip>
              <a:srcRect r="69466"/>
              <a:stretch/>
            </p:blipFill>
            <p:spPr>
              <a:xfrm>
                <a:off x="8522803" y="1623931"/>
                <a:ext cx="3071189" cy="619736"/>
              </a:xfrm>
              <a:prstGeom prst="rect">
                <a:avLst/>
              </a:prstGeom>
            </p:spPr>
          </p:pic>
          <p:sp>
            <p:nvSpPr>
              <p:cNvPr id="27" name="TextBox 26"/>
              <p:cNvSpPr txBox="1"/>
              <p:nvPr/>
            </p:nvSpPr>
            <p:spPr>
              <a:xfrm>
                <a:off x="9116015" y="1698646"/>
                <a:ext cx="2347114" cy="553997"/>
              </a:xfrm>
              <a:prstGeom prst="rect">
                <a:avLst/>
              </a:prstGeom>
              <a:noFill/>
            </p:spPr>
            <p:txBody>
              <a:bodyPr wrap="square" rtlCol="0">
                <a:spAutoFit/>
              </a:bodyPr>
              <a:lstStyle/>
              <a:p>
                <a:pPr algn="ctr"/>
                <a:r>
                  <a:rPr lang="pt-BR" sz="2100" b="1" dirty="0">
                    <a:effectLst>
                      <a:outerShdw blurRad="38100" dist="38100" dir="2700000" algn="tl">
                        <a:srgbClr val="000000">
                          <a:alpha val="43137"/>
                        </a:srgbClr>
                      </a:outerShdw>
                    </a:effectLst>
                  </a:rPr>
                  <a:t>SEGURANÇA</a:t>
                </a:r>
                <a:endParaRPr lang="en-US" sz="2100" b="1" dirty="0">
                  <a:effectLst>
                    <a:outerShdw blurRad="38100" dist="38100" dir="2700000" algn="tl">
                      <a:srgbClr val="000000">
                        <a:alpha val="43137"/>
                      </a:srgbClr>
                    </a:outerShdw>
                  </a:effectLst>
                </a:endParaRPr>
              </a:p>
            </p:txBody>
          </p:sp>
        </p:grpSp>
        <p:grpSp>
          <p:nvGrpSpPr>
            <p:cNvPr id="29" name="Group 28"/>
            <p:cNvGrpSpPr/>
            <p:nvPr/>
          </p:nvGrpSpPr>
          <p:grpSpPr>
            <a:xfrm>
              <a:off x="6589982" y="3264348"/>
              <a:ext cx="1958815" cy="1971676"/>
              <a:chOff x="8935206" y="3171206"/>
              <a:chExt cx="2611753" cy="2628901"/>
            </a:xfrm>
          </p:grpSpPr>
          <p:pic>
            <p:nvPicPr>
              <p:cNvPr id="25" name="Picture 24"/>
              <p:cNvPicPr>
                <a:picLocks noChangeAspect="1"/>
              </p:cNvPicPr>
              <p:nvPr/>
            </p:nvPicPr>
            <p:blipFill rotWithShape="1">
              <a:blip r:embed="rId8" cstate="email">
                <a:extLst>
                  <a:ext uri="{28A0092B-C50C-407E-A947-70E740481C1C}">
                    <a14:useLocalDpi xmlns:a14="http://schemas.microsoft.com/office/drawing/2010/main" val="0"/>
                  </a:ext>
                </a:extLst>
              </a:blip>
              <a:srcRect t="22784"/>
              <a:stretch/>
            </p:blipFill>
            <p:spPr>
              <a:xfrm>
                <a:off x="8935206" y="3171206"/>
                <a:ext cx="2543509" cy="2628901"/>
              </a:xfrm>
              <a:prstGeom prst="rect">
                <a:avLst/>
              </a:prstGeom>
            </p:spPr>
          </p:pic>
          <p:sp>
            <p:nvSpPr>
              <p:cNvPr id="28" name="TextBox 27"/>
              <p:cNvSpPr txBox="1"/>
              <p:nvPr/>
            </p:nvSpPr>
            <p:spPr>
              <a:xfrm>
                <a:off x="9239050" y="3681305"/>
                <a:ext cx="2307909" cy="1600438"/>
              </a:xfrm>
              <a:prstGeom prst="rect">
                <a:avLst/>
              </a:prstGeom>
              <a:noFill/>
            </p:spPr>
            <p:txBody>
              <a:bodyPr wrap="square" rtlCol="0">
                <a:spAutoFit/>
              </a:bodyPr>
              <a:lstStyle/>
              <a:p>
                <a:pPr marL="257175" indent="-257175" fontAlgn="base">
                  <a:buFont typeface="Wingdings" panose="05000000000000000000" pitchFamily="2" charset="2"/>
                  <a:buChar char="Ø"/>
                </a:pPr>
                <a:r>
                  <a:rPr lang="pt-BR" b="1" dirty="0"/>
                  <a:t>IS0 27002</a:t>
                </a:r>
              </a:p>
              <a:p>
                <a:pPr marL="257175" indent="-257175" fontAlgn="base">
                  <a:buFont typeface="Wingdings" panose="05000000000000000000" pitchFamily="2" charset="2"/>
                  <a:buChar char="Ø"/>
                </a:pPr>
                <a:r>
                  <a:rPr lang="pt-BR" b="1" dirty="0"/>
                  <a:t>CISM </a:t>
                </a:r>
              </a:p>
              <a:p>
                <a:pPr marL="257175" indent="-257175" fontAlgn="base">
                  <a:buFont typeface="Wingdings" panose="05000000000000000000" pitchFamily="2" charset="2"/>
                  <a:buChar char="Ø"/>
                </a:pPr>
                <a:r>
                  <a:rPr lang="pt-BR" b="1" dirty="0"/>
                  <a:t>CISA</a:t>
                </a:r>
              </a:p>
              <a:p>
                <a:pPr marL="257175" indent="-257175" fontAlgn="base">
                  <a:buFont typeface="Wingdings" panose="05000000000000000000" pitchFamily="2" charset="2"/>
                  <a:buChar char="Ø"/>
                </a:pPr>
                <a:r>
                  <a:rPr lang="pt-BR" b="1" dirty="0"/>
                  <a:t>OUTROS</a:t>
                </a:r>
              </a:p>
            </p:txBody>
          </p:sp>
        </p:grpSp>
        <p:sp>
          <p:nvSpPr>
            <p:cNvPr id="31" name="Chevron 30"/>
            <p:cNvSpPr/>
            <p:nvPr/>
          </p:nvSpPr>
          <p:spPr>
            <a:xfrm rot="5400000">
              <a:off x="7343773" y="2598385"/>
              <a:ext cx="400050" cy="640580"/>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a:solidFill>
                  <a:schemeClr val="tx1"/>
                </a:solidFill>
              </a:endParaRPr>
            </a:p>
          </p:txBody>
        </p:sp>
      </p:grpSp>
      <p:pic>
        <p:nvPicPr>
          <p:cNvPr id="24" name="Picture 18"/>
          <p:cNvPicPr>
            <a:picLocks noChangeAspect="1"/>
          </p:cNvPicPr>
          <p:nvPr/>
        </p:nvPicPr>
        <p:blipFill>
          <a:blip r:embed="rId9" cstate="print"/>
          <a:stretch>
            <a:fillRect/>
          </a:stretch>
        </p:blipFill>
        <p:spPr>
          <a:xfrm>
            <a:off x="7829017" y="329329"/>
            <a:ext cx="997107" cy="272893"/>
          </a:xfrm>
          <a:prstGeom prst="rect">
            <a:avLst/>
          </a:prstGeom>
        </p:spPr>
      </p:pic>
    </p:spTree>
    <p:extLst>
      <p:ext uri="{BB962C8B-B14F-4D97-AF65-F5344CB8AC3E}">
        <p14:creationId xmlns:p14="http://schemas.microsoft.com/office/powerpoint/2010/main" val="69070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ox(i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ox(in)">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ox(in)">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0265D"/>
        </a:solidFill>
        <a:effectLst/>
      </p:bgPr>
    </p:bg>
    <p:spTree>
      <p:nvGrpSpPr>
        <p:cNvPr id="1" name=""/>
        <p:cNvGrpSpPr/>
        <p:nvPr/>
      </p:nvGrpSpPr>
      <p:grpSpPr>
        <a:xfrm>
          <a:off x="0" y="0"/>
          <a:ext cx="0" cy="0"/>
          <a:chOff x="0" y="0"/>
          <a:chExt cx="0" cy="0"/>
        </a:xfrm>
      </p:grpSpPr>
      <p:sp>
        <p:nvSpPr>
          <p:cNvPr id="3" name="Rectangle 2"/>
          <p:cNvSpPr/>
          <p:nvPr/>
        </p:nvSpPr>
        <p:spPr>
          <a:xfrm>
            <a:off x="0" y="2580640"/>
            <a:ext cx="9144000" cy="282448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1026"/>
          <p:cNvSpPr>
            <a:spLocks noChangeArrowheads="1"/>
          </p:cNvSpPr>
          <p:nvPr/>
        </p:nvSpPr>
        <p:spPr bwMode="auto">
          <a:xfrm>
            <a:off x="1053372" y="3222882"/>
            <a:ext cx="6694934" cy="1753686"/>
          </a:xfrm>
          <a:prstGeom prst="rect">
            <a:avLst/>
          </a:prstGeom>
          <a:noFill/>
          <a:ln w="9525">
            <a:noFill/>
            <a:miter lim="800000"/>
            <a:headEnd/>
            <a:tailEnd/>
          </a:ln>
        </p:spPr>
        <p:txBody>
          <a:bodyPr wrap="square" lIns="92075" tIns="46038" rIns="92075" bIns="46038">
            <a:spAutoFit/>
          </a:bodyPr>
          <a:lstStyle/>
          <a:p>
            <a:pPr>
              <a:defRPr/>
            </a:pPr>
            <a:r>
              <a:rPr kumimoji="1" lang="en-US" sz="2000" dirty="0">
                <a:solidFill>
                  <a:schemeClr val="bg1"/>
                </a:solidFill>
                <a:latin typeface="Gotham-Bold"/>
                <a:cs typeface="Gotham-Bold"/>
              </a:rPr>
              <a:t>Copyright © 2022  Prof. Me. Junior Freitas de Amaral</a:t>
            </a:r>
          </a:p>
          <a:p>
            <a:pPr>
              <a:defRPr/>
            </a:pPr>
            <a:r>
              <a:rPr kumimoji="1" lang="en-US" sz="2000" dirty="0">
                <a:solidFill>
                  <a:schemeClr val="bg1"/>
                </a:solidFill>
                <a:latin typeface="Gotham-Bold"/>
                <a:cs typeface="Gotham-Bold"/>
                <a:hlinkClick r:id="rId3"/>
              </a:rPr>
              <a:t>Profjunior.amaral@fiap.com.br</a:t>
            </a:r>
            <a:r>
              <a:rPr kumimoji="1" lang="en-US" sz="2000" dirty="0">
                <a:solidFill>
                  <a:schemeClr val="bg1"/>
                </a:solidFill>
                <a:latin typeface="Gotham-Bold"/>
                <a:cs typeface="Gotham-Bold"/>
              </a:rPr>
              <a:t> </a:t>
            </a:r>
          </a:p>
          <a:p>
            <a:pPr>
              <a:defRPr/>
            </a:pPr>
            <a:endParaRPr kumimoji="1" lang="en-US" sz="1600" dirty="0">
              <a:solidFill>
                <a:schemeClr val="bg1"/>
              </a:solidFill>
              <a:latin typeface="Gotham-Book"/>
              <a:cs typeface="Gotham-Book"/>
            </a:endParaRPr>
          </a:p>
          <a:p>
            <a:pPr>
              <a:lnSpc>
                <a:spcPct val="110000"/>
              </a:lnSpc>
              <a:defRPr/>
            </a:pPr>
            <a:r>
              <a:rPr kumimoji="1" lang="en-US" sz="1600" dirty="0" err="1">
                <a:solidFill>
                  <a:schemeClr val="bg1"/>
                </a:solidFill>
                <a:latin typeface="Gotham-Book"/>
                <a:cs typeface="Gotham-Book"/>
              </a:rPr>
              <a:t>Todos</a:t>
            </a:r>
            <a:r>
              <a:rPr kumimoji="1" lang="en-US" sz="1600" dirty="0">
                <a:solidFill>
                  <a:schemeClr val="bg1"/>
                </a:solidFill>
                <a:latin typeface="Gotham-Book"/>
                <a:cs typeface="Gotham-Book"/>
              </a:rPr>
              <a:t> </a:t>
            </a:r>
            <a:r>
              <a:rPr kumimoji="1" lang="en-US" sz="1600" dirty="0" err="1">
                <a:solidFill>
                  <a:schemeClr val="bg1"/>
                </a:solidFill>
                <a:latin typeface="Gotham-Book"/>
                <a:cs typeface="Gotham-Book"/>
              </a:rPr>
              <a:t>direitos</a:t>
            </a:r>
            <a:r>
              <a:rPr kumimoji="1" lang="en-US" sz="1600" dirty="0">
                <a:solidFill>
                  <a:schemeClr val="bg1"/>
                </a:solidFill>
                <a:latin typeface="Gotham-Book"/>
                <a:cs typeface="Gotham-Book"/>
              </a:rPr>
              <a:t> </a:t>
            </a:r>
            <a:r>
              <a:rPr kumimoji="1" lang="en-US" sz="1600" dirty="0" err="1">
                <a:solidFill>
                  <a:schemeClr val="bg1"/>
                </a:solidFill>
                <a:latin typeface="Gotham-Book"/>
                <a:cs typeface="Gotham-Book"/>
              </a:rPr>
              <a:t>reservados</a:t>
            </a:r>
            <a:r>
              <a:rPr kumimoji="1" lang="en-US" sz="1600" dirty="0">
                <a:solidFill>
                  <a:schemeClr val="bg1"/>
                </a:solidFill>
                <a:latin typeface="Gotham-Book"/>
                <a:cs typeface="Gotham-Book"/>
              </a:rPr>
              <a:t>. </a:t>
            </a:r>
            <a:r>
              <a:rPr kumimoji="1" lang="en-US" sz="1600" dirty="0" err="1">
                <a:solidFill>
                  <a:schemeClr val="bg1"/>
                </a:solidFill>
                <a:latin typeface="Gotham-Book"/>
                <a:cs typeface="Gotham-Book"/>
              </a:rPr>
              <a:t>Reprodução</a:t>
            </a:r>
            <a:r>
              <a:rPr kumimoji="1" lang="en-US" sz="1600" dirty="0">
                <a:solidFill>
                  <a:schemeClr val="bg1"/>
                </a:solidFill>
                <a:latin typeface="Gotham-Book"/>
                <a:cs typeface="Gotham-Book"/>
              </a:rPr>
              <a:t> </a:t>
            </a:r>
            <a:r>
              <a:rPr kumimoji="1" lang="en-US" sz="1600" dirty="0" err="1">
                <a:solidFill>
                  <a:schemeClr val="bg1"/>
                </a:solidFill>
                <a:latin typeface="Gotham-Book"/>
                <a:cs typeface="Gotham-Book"/>
              </a:rPr>
              <a:t>ou</a:t>
            </a:r>
            <a:r>
              <a:rPr kumimoji="1" lang="en-US" sz="1600" dirty="0">
                <a:solidFill>
                  <a:schemeClr val="bg1"/>
                </a:solidFill>
                <a:latin typeface="Gotham-Book"/>
                <a:cs typeface="Gotham-Book"/>
              </a:rPr>
              <a:t> </a:t>
            </a:r>
            <a:r>
              <a:rPr kumimoji="1" lang="en-US" sz="1600" dirty="0" err="1">
                <a:solidFill>
                  <a:schemeClr val="bg1"/>
                </a:solidFill>
                <a:latin typeface="Gotham-Book"/>
                <a:cs typeface="Gotham-Book"/>
              </a:rPr>
              <a:t>divulgação</a:t>
            </a:r>
            <a:r>
              <a:rPr kumimoji="1" lang="en-US" sz="1600" dirty="0">
                <a:solidFill>
                  <a:schemeClr val="bg1"/>
                </a:solidFill>
                <a:latin typeface="Gotham-Book"/>
                <a:cs typeface="Gotham-Book"/>
              </a:rPr>
              <a:t> total </a:t>
            </a:r>
            <a:r>
              <a:rPr kumimoji="1" lang="en-US" sz="1600" dirty="0" err="1">
                <a:solidFill>
                  <a:schemeClr val="bg1"/>
                </a:solidFill>
                <a:latin typeface="Gotham-Book"/>
                <a:cs typeface="Gotham-Book"/>
              </a:rPr>
              <a:t>ou</a:t>
            </a:r>
            <a:r>
              <a:rPr kumimoji="1" lang="en-US" sz="1600" dirty="0">
                <a:solidFill>
                  <a:schemeClr val="bg1"/>
                </a:solidFill>
                <a:latin typeface="Gotham-Book"/>
                <a:cs typeface="Gotham-Book"/>
              </a:rPr>
              <a:t> </a:t>
            </a:r>
            <a:r>
              <a:rPr kumimoji="1" lang="en-US" sz="1600" dirty="0" err="1">
                <a:solidFill>
                  <a:schemeClr val="bg1"/>
                </a:solidFill>
                <a:latin typeface="Gotham-Book"/>
                <a:cs typeface="Gotham-Book"/>
              </a:rPr>
              <a:t>parcial</a:t>
            </a:r>
            <a:r>
              <a:rPr kumimoji="1" lang="en-US" sz="1600" dirty="0">
                <a:solidFill>
                  <a:schemeClr val="bg1"/>
                </a:solidFill>
                <a:latin typeface="Gotham-Book"/>
                <a:cs typeface="Gotham-Book"/>
              </a:rPr>
              <a:t> </a:t>
            </a:r>
            <a:r>
              <a:rPr kumimoji="1" lang="en-US" sz="1600" dirty="0" err="1">
                <a:solidFill>
                  <a:schemeClr val="bg1"/>
                </a:solidFill>
                <a:latin typeface="Gotham-Book"/>
                <a:cs typeface="Gotham-Book"/>
              </a:rPr>
              <a:t>deste</a:t>
            </a:r>
            <a:r>
              <a:rPr kumimoji="1" lang="en-US" sz="1600" dirty="0">
                <a:solidFill>
                  <a:schemeClr val="bg1"/>
                </a:solidFill>
                <a:latin typeface="Gotham-Book"/>
                <a:cs typeface="Gotham-Book"/>
              </a:rPr>
              <a:t> </a:t>
            </a:r>
            <a:r>
              <a:rPr kumimoji="1" lang="en-US" sz="1600" dirty="0" err="1">
                <a:solidFill>
                  <a:schemeClr val="bg1"/>
                </a:solidFill>
                <a:latin typeface="Gotham-Book"/>
                <a:cs typeface="Gotham-Book"/>
              </a:rPr>
              <a:t>documento</a:t>
            </a:r>
            <a:r>
              <a:rPr kumimoji="1" lang="en-US" sz="1600" dirty="0">
                <a:solidFill>
                  <a:schemeClr val="bg1"/>
                </a:solidFill>
                <a:latin typeface="Gotham-Book"/>
                <a:cs typeface="Gotham-Book"/>
              </a:rPr>
              <a:t> é </a:t>
            </a:r>
            <a:r>
              <a:rPr kumimoji="1" lang="en-US" sz="1600" dirty="0" err="1">
                <a:solidFill>
                  <a:schemeClr val="bg1"/>
                </a:solidFill>
                <a:latin typeface="Gotham-Book"/>
                <a:cs typeface="Gotham-Book"/>
              </a:rPr>
              <a:t>expressamente</a:t>
            </a:r>
            <a:r>
              <a:rPr kumimoji="1" lang="en-US" sz="1600" dirty="0">
                <a:solidFill>
                  <a:schemeClr val="bg1"/>
                </a:solidFill>
                <a:latin typeface="Gotham-Book"/>
                <a:cs typeface="Gotham-Book"/>
              </a:rPr>
              <a:t> </a:t>
            </a:r>
            <a:r>
              <a:rPr kumimoji="1" lang="en-US" sz="1600" dirty="0" err="1">
                <a:solidFill>
                  <a:schemeClr val="bg1"/>
                </a:solidFill>
                <a:latin typeface="Gotham-Book"/>
                <a:cs typeface="Gotham-Book"/>
              </a:rPr>
              <a:t>proíbido</a:t>
            </a:r>
            <a:r>
              <a:rPr kumimoji="1" lang="en-US" sz="1600" dirty="0">
                <a:solidFill>
                  <a:schemeClr val="bg1"/>
                </a:solidFill>
                <a:latin typeface="Gotham-Book"/>
                <a:cs typeface="Gotham-Book"/>
              </a:rPr>
              <a:t> </a:t>
            </a:r>
            <a:r>
              <a:rPr kumimoji="1" lang="en-US" sz="1600" dirty="0" err="1">
                <a:solidFill>
                  <a:schemeClr val="bg1"/>
                </a:solidFill>
                <a:latin typeface="Gotham-Book"/>
                <a:cs typeface="Gotham-Book"/>
              </a:rPr>
              <a:t>sem</a:t>
            </a:r>
            <a:r>
              <a:rPr kumimoji="1" lang="en-US" sz="1600" dirty="0">
                <a:solidFill>
                  <a:schemeClr val="bg1"/>
                </a:solidFill>
                <a:latin typeface="Gotham-Book"/>
                <a:cs typeface="Gotham-Book"/>
              </a:rPr>
              <a:t> o </a:t>
            </a:r>
            <a:r>
              <a:rPr kumimoji="1" lang="pt-BR" sz="1600" dirty="0">
                <a:solidFill>
                  <a:schemeClr val="bg1"/>
                </a:solidFill>
                <a:latin typeface="Gotham-Book"/>
                <a:cs typeface="Gotham-Book"/>
              </a:rPr>
              <a:t>consentimento formal, por escrito,</a:t>
            </a:r>
            <a:r>
              <a:rPr kumimoji="1" lang="en-US" sz="1600" dirty="0">
                <a:solidFill>
                  <a:schemeClr val="bg1"/>
                </a:solidFill>
                <a:latin typeface="Gotham-Book"/>
                <a:cs typeface="Gotham-Book"/>
              </a:rPr>
              <a:t> do Professor (</a:t>
            </a:r>
            <a:r>
              <a:rPr kumimoji="1" lang="en-US" sz="1600" dirty="0" err="1">
                <a:solidFill>
                  <a:schemeClr val="bg1"/>
                </a:solidFill>
                <a:latin typeface="Gotham-Book"/>
                <a:cs typeface="Gotham-Book"/>
              </a:rPr>
              <a:t>autor</a:t>
            </a:r>
            <a:r>
              <a:rPr kumimoji="1" lang="en-US" sz="1600" dirty="0">
                <a:solidFill>
                  <a:schemeClr val="bg1"/>
                </a:solidFill>
                <a:latin typeface="Gotham-Book"/>
                <a:cs typeface="Gotham-Book"/>
              </a:rPr>
              <a:t>).</a:t>
            </a:r>
          </a:p>
        </p:txBody>
      </p:sp>
      <p:sp>
        <p:nvSpPr>
          <p:cNvPr id="5" name="Rectangle 4"/>
          <p:cNvSpPr/>
          <p:nvPr/>
        </p:nvSpPr>
        <p:spPr>
          <a:xfrm>
            <a:off x="747966" y="3342641"/>
            <a:ext cx="72000" cy="1239520"/>
          </a:xfrm>
          <a:prstGeom prst="rect">
            <a:avLst/>
          </a:prstGeom>
          <a:solidFill>
            <a:srgbClr val="F026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print"/>
          <a:stretch>
            <a:fillRect/>
          </a:stretch>
        </p:blipFill>
        <p:spPr>
          <a:xfrm>
            <a:off x="7837508" y="333716"/>
            <a:ext cx="975616" cy="267011"/>
          </a:xfrm>
          <a:prstGeom prst="rect">
            <a:avLst/>
          </a:prstGeom>
        </p:spPr>
      </p:pic>
    </p:spTree>
    <p:extLst>
      <p:ext uri="{BB962C8B-B14F-4D97-AF65-F5344CB8AC3E}">
        <p14:creationId xmlns:p14="http://schemas.microsoft.com/office/powerpoint/2010/main" val="69959477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srcRect l="21776" r="21705"/>
          <a:stretch/>
        </p:blipFill>
        <p:spPr>
          <a:xfrm>
            <a:off x="0" y="2603033"/>
            <a:ext cx="9155651" cy="2789855"/>
          </a:xfrm>
          <a:prstGeom prst="rect">
            <a:avLst/>
          </a:prstGeom>
        </p:spPr>
      </p:pic>
      <p:sp>
        <p:nvSpPr>
          <p:cNvPr id="15" name="TextBox 14"/>
          <p:cNvSpPr txBox="1"/>
          <p:nvPr/>
        </p:nvSpPr>
        <p:spPr>
          <a:xfrm>
            <a:off x="632919" y="6295596"/>
            <a:ext cx="3617077" cy="289823"/>
          </a:xfrm>
          <a:prstGeom prst="rect">
            <a:avLst/>
          </a:prstGeom>
          <a:noFill/>
        </p:spPr>
        <p:txBody>
          <a:bodyPr wrap="square" rtlCol="0">
            <a:spAutoFit/>
          </a:bodyPr>
          <a:lstStyle/>
          <a:p>
            <a:pPr>
              <a:lnSpc>
                <a:spcPct val="90000"/>
              </a:lnSpc>
            </a:pPr>
            <a:r>
              <a:rPr lang="en-US" sz="1400" dirty="0">
                <a:solidFill>
                  <a:srgbClr val="303030"/>
                </a:solidFill>
                <a:latin typeface="Gotham-Bold"/>
                <a:cs typeface="Gotham-Bold"/>
              </a:rPr>
              <a:t>SETEMBRO/2022</a:t>
            </a:r>
          </a:p>
        </p:txBody>
      </p:sp>
      <p:sp>
        <p:nvSpPr>
          <p:cNvPr id="18" name="TextBox 17"/>
          <p:cNvSpPr txBox="1"/>
          <p:nvPr/>
        </p:nvSpPr>
        <p:spPr>
          <a:xfrm>
            <a:off x="8426945" y="6216481"/>
            <a:ext cx="249588" cy="276999"/>
          </a:xfrm>
          <a:prstGeom prst="rect">
            <a:avLst/>
          </a:prstGeom>
          <a:noFill/>
        </p:spPr>
        <p:txBody>
          <a:bodyPr wrap="none" rtlCol="0">
            <a:spAutoFit/>
          </a:bodyPr>
          <a:lstStyle/>
          <a:p>
            <a:r>
              <a:rPr lang="en-US" sz="1200" dirty="0">
                <a:solidFill>
                  <a:schemeClr val="bg1"/>
                </a:solidFill>
                <a:latin typeface="Gotham-Bold"/>
                <a:cs typeface="Gotham-Bold"/>
              </a:rPr>
              <a:t>1</a:t>
            </a:r>
          </a:p>
        </p:txBody>
      </p:sp>
      <p:pic>
        <p:nvPicPr>
          <p:cNvPr id="19" name="Picture 18"/>
          <p:cNvPicPr>
            <a:picLocks noChangeAspect="1"/>
          </p:cNvPicPr>
          <p:nvPr/>
        </p:nvPicPr>
        <p:blipFill>
          <a:blip r:embed="rId3" cstate="print"/>
          <a:stretch>
            <a:fillRect/>
          </a:stretch>
        </p:blipFill>
        <p:spPr>
          <a:xfrm>
            <a:off x="7829017" y="329329"/>
            <a:ext cx="997107" cy="272893"/>
          </a:xfrm>
          <a:prstGeom prst="rect">
            <a:avLst/>
          </a:prstGeom>
        </p:spPr>
      </p:pic>
      <p:sp>
        <p:nvSpPr>
          <p:cNvPr id="2" name="Rectangle 1"/>
          <p:cNvSpPr/>
          <p:nvPr/>
        </p:nvSpPr>
        <p:spPr>
          <a:xfrm>
            <a:off x="0" y="0"/>
            <a:ext cx="9144000" cy="7875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11882" y="3293781"/>
            <a:ext cx="7166918" cy="543739"/>
          </a:xfrm>
          <a:prstGeom prst="rect">
            <a:avLst/>
          </a:prstGeom>
          <a:noFill/>
        </p:spPr>
        <p:txBody>
          <a:bodyPr wrap="square" rtlCol="0">
            <a:spAutoFit/>
          </a:bodyPr>
          <a:lstStyle/>
          <a:p>
            <a:pPr>
              <a:lnSpc>
                <a:spcPct val="90000"/>
              </a:lnSpc>
            </a:pPr>
            <a:r>
              <a:rPr lang="en-US" sz="3200" dirty="0">
                <a:solidFill>
                  <a:srgbClr val="FFFFFF"/>
                </a:solidFill>
                <a:latin typeface="Gotham-Bold"/>
                <a:cs typeface="Gotham-Bold"/>
              </a:rPr>
              <a:t>SISTEMAS DE INFORMAÇÃO</a:t>
            </a:r>
          </a:p>
        </p:txBody>
      </p:sp>
      <p:sp>
        <p:nvSpPr>
          <p:cNvPr id="21" name="TextBox 20"/>
          <p:cNvSpPr txBox="1"/>
          <p:nvPr/>
        </p:nvSpPr>
        <p:spPr>
          <a:xfrm>
            <a:off x="1011882" y="3857840"/>
            <a:ext cx="5984663" cy="701731"/>
          </a:xfrm>
          <a:prstGeom prst="rect">
            <a:avLst/>
          </a:prstGeom>
          <a:noFill/>
        </p:spPr>
        <p:txBody>
          <a:bodyPr wrap="square" rtlCol="0">
            <a:spAutoFit/>
          </a:bodyPr>
          <a:lstStyle/>
          <a:p>
            <a:pPr>
              <a:lnSpc>
                <a:spcPct val="90000"/>
              </a:lnSpc>
            </a:pPr>
            <a:r>
              <a:rPr lang="en-US" sz="2200" dirty="0">
                <a:solidFill>
                  <a:srgbClr val="FFFFFF"/>
                </a:solidFill>
                <a:latin typeface="Gotham-Book"/>
                <a:cs typeface="Gotham-Book"/>
              </a:rPr>
              <a:t>GESTÃO CORPORATIVA COM TI</a:t>
            </a:r>
          </a:p>
          <a:p>
            <a:pPr>
              <a:lnSpc>
                <a:spcPct val="90000"/>
              </a:lnSpc>
            </a:pPr>
            <a:r>
              <a:rPr lang="en-US" sz="2200" dirty="0">
                <a:solidFill>
                  <a:srgbClr val="FFFFFF"/>
                </a:solidFill>
                <a:latin typeface="Gotham-Book"/>
                <a:cs typeface="Gotham-Book"/>
              </a:rPr>
              <a:t>GOVERNANÇA DE TI – ITIL &amp; COBIT</a:t>
            </a:r>
          </a:p>
        </p:txBody>
      </p:sp>
      <p:sp>
        <p:nvSpPr>
          <p:cNvPr id="22" name="TextBox 21"/>
          <p:cNvSpPr txBox="1"/>
          <p:nvPr/>
        </p:nvSpPr>
        <p:spPr>
          <a:xfrm>
            <a:off x="1011882" y="4584789"/>
            <a:ext cx="3617077" cy="341632"/>
          </a:xfrm>
          <a:prstGeom prst="rect">
            <a:avLst/>
          </a:prstGeom>
          <a:noFill/>
        </p:spPr>
        <p:txBody>
          <a:bodyPr wrap="square" rtlCol="0">
            <a:spAutoFit/>
          </a:bodyPr>
          <a:lstStyle/>
          <a:p>
            <a:pPr>
              <a:lnSpc>
                <a:spcPct val="90000"/>
              </a:lnSpc>
            </a:pPr>
            <a:r>
              <a:rPr lang="en-US" dirty="0">
                <a:solidFill>
                  <a:srgbClr val="FFFFFF"/>
                </a:solidFill>
                <a:latin typeface="Gotham-Bold"/>
                <a:cs typeface="Gotham-Bold"/>
              </a:rPr>
              <a:t>PROF. Me. JUNIOR F. DE AMARAL</a:t>
            </a:r>
          </a:p>
        </p:txBody>
      </p:sp>
      <p:sp>
        <p:nvSpPr>
          <p:cNvPr id="23" name="Rectangle 22"/>
          <p:cNvSpPr/>
          <p:nvPr/>
        </p:nvSpPr>
        <p:spPr>
          <a:xfrm flipH="1">
            <a:off x="759004" y="3423920"/>
            <a:ext cx="45719" cy="1290320"/>
          </a:xfrm>
          <a:prstGeom prst="rect">
            <a:avLst/>
          </a:prstGeom>
          <a:solidFill>
            <a:srgbClr val="F026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844459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6903" y="128637"/>
            <a:ext cx="8910194" cy="784830"/>
          </a:xfrm>
          <a:prstGeom prst="rect">
            <a:avLst/>
          </a:prstGeom>
          <a:noFill/>
        </p:spPr>
        <p:txBody>
          <a:bodyPr wrap="square" rtlCol="0">
            <a:spAutoFit/>
          </a:bodyPr>
          <a:lstStyle/>
          <a:p>
            <a:r>
              <a:rPr lang="pt-BR" sz="4500" dirty="0">
                <a:ln w="0">
                  <a:solidFill>
                    <a:schemeClr val="bg1"/>
                  </a:solidFill>
                </a:ln>
                <a:solidFill>
                  <a:srgbClr val="C00000"/>
                </a:solidFill>
                <a:effectLst>
                  <a:outerShdw blurRad="165100" dist="88900" dir="9600000" algn="br" rotWithShape="0">
                    <a:prstClr val="black"/>
                  </a:outerShdw>
                </a:effectLst>
                <a:ea typeface="Adobe Heiti Std R" panose="020B0400000000000000" pitchFamily="34" charset="-128"/>
                <a:cs typeface="Arial" panose="020B0604020202020204" pitchFamily="34" charset="0"/>
              </a:rPr>
              <a:t>Agenda</a:t>
            </a:r>
          </a:p>
        </p:txBody>
      </p:sp>
      <p:grpSp>
        <p:nvGrpSpPr>
          <p:cNvPr id="4" name="Group 3"/>
          <p:cNvGrpSpPr/>
          <p:nvPr/>
        </p:nvGrpSpPr>
        <p:grpSpPr>
          <a:xfrm>
            <a:off x="1188772" y="1855699"/>
            <a:ext cx="6096000" cy="416351"/>
            <a:chOff x="478972" y="1843013"/>
            <a:chExt cx="8128000" cy="555135"/>
          </a:xfrm>
        </p:grpSpPr>
        <p:graphicFrame>
          <p:nvGraphicFramePr>
            <p:cNvPr id="12" name="Object 11"/>
            <p:cNvGraphicFramePr>
              <a:graphicFrameLocks noChangeAspect="1"/>
            </p:cNvGraphicFramePr>
            <p:nvPr/>
          </p:nvGraphicFramePr>
          <p:xfrm>
            <a:off x="478972" y="1843013"/>
            <a:ext cx="8128000" cy="533400"/>
          </p:xfrm>
          <a:graphic>
            <a:graphicData uri="http://schemas.openxmlformats.org/presentationml/2006/ole">
              <mc:AlternateContent xmlns:mc="http://schemas.openxmlformats.org/markup-compatibility/2006">
                <mc:Choice xmlns:v="urn:schemas-microsoft-com:vml" Requires="v">
                  <p:oleObj spid="_x0000_s1040" name="CorelDRAW" r:id="rId3" imgW="12477466" imgH="819454" progId="">
                    <p:embed/>
                  </p:oleObj>
                </mc:Choice>
                <mc:Fallback>
                  <p:oleObj name="CorelDRAW" r:id="rId3" imgW="12477466" imgH="819454" progId="">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72" y="1843013"/>
                          <a:ext cx="81280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p:cNvSpPr txBox="1"/>
            <p:nvPr/>
          </p:nvSpPr>
          <p:spPr>
            <a:xfrm>
              <a:off x="1055915" y="1864668"/>
              <a:ext cx="3610989" cy="533480"/>
            </a:xfrm>
            <a:prstGeom prst="rect">
              <a:avLst/>
            </a:prstGeom>
            <a:noFill/>
          </p:spPr>
          <p:txBody>
            <a:bodyPr wrap="none" rtlCol="0">
              <a:spAutoFit/>
            </a:bodyPr>
            <a:lstStyle/>
            <a:p>
              <a:r>
                <a:rPr lang="pt-BR" sz="2000" dirty="0">
                  <a:solidFill>
                    <a:schemeClr val="bg1"/>
                  </a:solidFill>
                </a:rPr>
                <a:t>Governança Corporativa</a:t>
              </a:r>
              <a:endParaRPr lang="en-US" sz="2000" dirty="0">
                <a:solidFill>
                  <a:schemeClr val="bg1"/>
                </a:solidFill>
              </a:endParaRPr>
            </a:p>
          </p:txBody>
        </p:sp>
      </p:grpSp>
      <p:grpSp>
        <p:nvGrpSpPr>
          <p:cNvPr id="8" name="Group 7"/>
          <p:cNvGrpSpPr/>
          <p:nvPr/>
        </p:nvGrpSpPr>
        <p:grpSpPr>
          <a:xfrm>
            <a:off x="1601396" y="2354985"/>
            <a:ext cx="6096000" cy="416557"/>
            <a:chOff x="1132114" y="2604738"/>
            <a:chExt cx="8128000" cy="555409"/>
          </a:xfrm>
        </p:grpSpPr>
        <p:graphicFrame>
          <p:nvGraphicFramePr>
            <p:cNvPr id="13" name="Object 12"/>
            <p:cNvGraphicFramePr>
              <a:graphicFrameLocks noChangeAspect="1"/>
            </p:cNvGraphicFramePr>
            <p:nvPr/>
          </p:nvGraphicFramePr>
          <p:xfrm>
            <a:off x="1132114" y="2604738"/>
            <a:ext cx="8128000" cy="515937"/>
          </p:xfrm>
          <a:graphic>
            <a:graphicData uri="http://schemas.openxmlformats.org/presentationml/2006/ole">
              <mc:AlternateContent xmlns:mc="http://schemas.openxmlformats.org/markup-compatibility/2006">
                <mc:Choice xmlns:v="urn:schemas-microsoft-com:vml" Requires="v">
                  <p:oleObj spid="_x0000_s1041" name="CorelDRAW" r:id="rId5" imgW="12448720" imgH="790648" progId="">
                    <p:embed/>
                  </p:oleObj>
                </mc:Choice>
                <mc:Fallback>
                  <p:oleObj name="CorelDRAW" r:id="rId5" imgW="12448720" imgH="790648" progId="">
                    <p:embed/>
                    <p:pic>
                      <p:nvPicPr>
                        <p:cNvPr id="0"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2114" y="2604738"/>
                          <a:ext cx="8128000" cy="515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1646465" y="2626667"/>
              <a:ext cx="2668680" cy="533480"/>
            </a:xfrm>
            <a:prstGeom prst="rect">
              <a:avLst/>
            </a:prstGeom>
            <a:noFill/>
          </p:spPr>
          <p:txBody>
            <a:bodyPr wrap="none" rtlCol="0">
              <a:spAutoFit/>
            </a:bodyPr>
            <a:lstStyle/>
            <a:p>
              <a:r>
                <a:rPr lang="pt-BR" sz="2000" dirty="0">
                  <a:solidFill>
                    <a:schemeClr val="bg1"/>
                  </a:solidFill>
                </a:rPr>
                <a:t>Governança de TI</a:t>
              </a:r>
              <a:endParaRPr lang="en-US" sz="2000" dirty="0">
                <a:solidFill>
                  <a:schemeClr val="bg1"/>
                </a:solidFill>
              </a:endParaRPr>
            </a:p>
          </p:txBody>
        </p:sp>
      </p:grpSp>
      <p:grpSp>
        <p:nvGrpSpPr>
          <p:cNvPr id="18" name="Group 17"/>
          <p:cNvGrpSpPr/>
          <p:nvPr/>
        </p:nvGrpSpPr>
        <p:grpSpPr>
          <a:xfrm>
            <a:off x="1188772" y="2859661"/>
            <a:ext cx="6096000" cy="426963"/>
            <a:chOff x="478972" y="3302412"/>
            <a:chExt cx="8128000" cy="569283"/>
          </a:xfrm>
        </p:grpSpPr>
        <p:graphicFrame>
          <p:nvGraphicFramePr>
            <p:cNvPr id="9" name="Object 8"/>
            <p:cNvGraphicFramePr>
              <a:graphicFrameLocks noChangeAspect="1"/>
            </p:cNvGraphicFramePr>
            <p:nvPr/>
          </p:nvGraphicFramePr>
          <p:xfrm>
            <a:off x="478972" y="3302412"/>
            <a:ext cx="8128000" cy="515937"/>
          </p:xfrm>
          <a:graphic>
            <a:graphicData uri="http://schemas.openxmlformats.org/presentationml/2006/ole">
              <mc:AlternateContent xmlns:mc="http://schemas.openxmlformats.org/markup-compatibility/2006">
                <mc:Choice xmlns:v="urn:schemas-microsoft-com:vml" Requires="v">
                  <p:oleObj spid="_x0000_s1042" name="CorelDRAW" r:id="rId7" imgW="12448720" imgH="790648" progId="">
                    <p:embed/>
                  </p:oleObj>
                </mc:Choice>
                <mc:Fallback>
                  <p:oleObj name="CorelDRAW" r:id="rId7" imgW="12448720" imgH="790648" progId="">
                    <p:embed/>
                    <p:pic>
                      <p:nvPicPr>
                        <p:cNvPr id="0" name="Picture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972" y="3302412"/>
                          <a:ext cx="8128000" cy="515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Box 13"/>
            <p:cNvSpPr txBox="1"/>
            <p:nvPr/>
          </p:nvSpPr>
          <p:spPr>
            <a:xfrm>
              <a:off x="1055915" y="3338215"/>
              <a:ext cx="4848849" cy="533480"/>
            </a:xfrm>
            <a:prstGeom prst="rect">
              <a:avLst/>
            </a:prstGeom>
            <a:noFill/>
          </p:spPr>
          <p:txBody>
            <a:bodyPr wrap="none" rtlCol="0">
              <a:spAutoFit/>
            </a:bodyPr>
            <a:lstStyle/>
            <a:p>
              <a:r>
                <a:rPr lang="pt-BR" sz="2000" dirty="0"/>
                <a:t>Importância da Governança de TI</a:t>
              </a:r>
              <a:endParaRPr lang="en-US" sz="2000" dirty="0"/>
            </a:p>
          </p:txBody>
        </p:sp>
      </p:grpSp>
      <p:grpSp>
        <p:nvGrpSpPr>
          <p:cNvPr id="19" name="Group 18"/>
          <p:cNvGrpSpPr/>
          <p:nvPr/>
        </p:nvGrpSpPr>
        <p:grpSpPr>
          <a:xfrm>
            <a:off x="1621478" y="3341195"/>
            <a:ext cx="6096000" cy="414714"/>
            <a:chOff x="1132114" y="4036987"/>
            <a:chExt cx="8128000" cy="552951"/>
          </a:xfrm>
        </p:grpSpPr>
        <p:graphicFrame>
          <p:nvGraphicFramePr>
            <p:cNvPr id="10" name="Object 9"/>
            <p:cNvGraphicFramePr>
              <a:graphicFrameLocks noChangeAspect="1"/>
            </p:cNvGraphicFramePr>
            <p:nvPr/>
          </p:nvGraphicFramePr>
          <p:xfrm>
            <a:off x="1132114" y="4036987"/>
            <a:ext cx="8128000" cy="515937"/>
          </p:xfrm>
          <a:graphic>
            <a:graphicData uri="http://schemas.openxmlformats.org/presentationml/2006/ole">
              <mc:AlternateContent xmlns:mc="http://schemas.openxmlformats.org/markup-compatibility/2006">
                <mc:Choice xmlns:v="urn:schemas-microsoft-com:vml" Requires="v">
                  <p:oleObj spid="_x0000_s1043" name="CorelDRAW" r:id="rId9" imgW="12448720" imgH="790648" progId="">
                    <p:embed/>
                  </p:oleObj>
                </mc:Choice>
                <mc:Fallback>
                  <p:oleObj name="CorelDRAW" r:id="rId9" imgW="12448720" imgH="790648" progId="">
                    <p:embed/>
                    <p:pic>
                      <p:nvPicPr>
                        <p:cNvPr id="0" name="Picture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2114" y="4036987"/>
                          <a:ext cx="8128000" cy="515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Box 14"/>
            <p:cNvSpPr txBox="1"/>
            <p:nvPr/>
          </p:nvSpPr>
          <p:spPr>
            <a:xfrm>
              <a:off x="1646465" y="4056458"/>
              <a:ext cx="1871880" cy="533480"/>
            </a:xfrm>
            <a:prstGeom prst="rect">
              <a:avLst/>
            </a:prstGeom>
            <a:noFill/>
          </p:spPr>
          <p:txBody>
            <a:bodyPr wrap="none" rtlCol="0">
              <a:spAutoFit/>
            </a:bodyPr>
            <a:lstStyle/>
            <a:p>
              <a:r>
                <a:rPr lang="pt-BR" sz="2000" dirty="0"/>
                <a:t>COBIT x ITIL</a:t>
              </a:r>
              <a:endParaRPr lang="en-US" sz="2000" dirty="0"/>
            </a:p>
          </p:txBody>
        </p:sp>
      </p:grpSp>
      <p:grpSp>
        <p:nvGrpSpPr>
          <p:cNvPr id="20" name="Group 19"/>
          <p:cNvGrpSpPr/>
          <p:nvPr/>
        </p:nvGrpSpPr>
        <p:grpSpPr>
          <a:xfrm>
            <a:off x="1188772" y="3849110"/>
            <a:ext cx="6220787" cy="417777"/>
            <a:chOff x="505749" y="4683916"/>
            <a:chExt cx="8294382" cy="557035"/>
          </a:xfrm>
        </p:grpSpPr>
        <p:pic>
          <p:nvPicPr>
            <p:cNvPr id="3" name="Picture 2"/>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505749" y="4683916"/>
              <a:ext cx="8294382" cy="508778"/>
            </a:xfrm>
            <a:prstGeom prst="rect">
              <a:avLst/>
            </a:prstGeom>
          </p:spPr>
        </p:pic>
        <p:sp>
          <p:nvSpPr>
            <p:cNvPr id="16" name="TextBox 15"/>
            <p:cNvSpPr txBox="1"/>
            <p:nvPr/>
          </p:nvSpPr>
          <p:spPr>
            <a:xfrm>
              <a:off x="1055914" y="4707472"/>
              <a:ext cx="3668953" cy="533479"/>
            </a:xfrm>
            <a:prstGeom prst="rect">
              <a:avLst/>
            </a:prstGeom>
            <a:noFill/>
          </p:spPr>
          <p:txBody>
            <a:bodyPr wrap="none" rtlCol="0">
              <a:spAutoFit/>
            </a:bodyPr>
            <a:lstStyle/>
            <a:p>
              <a:r>
                <a:rPr lang="pt-BR" sz="2000" dirty="0">
                  <a:solidFill>
                    <a:schemeClr val="bg1"/>
                  </a:solidFill>
                </a:rPr>
                <a:t>Ausência de Governança</a:t>
              </a:r>
              <a:endParaRPr lang="en-US" sz="2000" dirty="0">
                <a:solidFill>
                  <a:schemeClr val="bg1"/>
                </a:solidFill>
              </a:endParaRPr>
            </a:p>
          </p:txBody>
        </p:sp>
      </p:grpSp>
      <p:grpSp>
        <p:nvGrpSpPr>
          <p:cNvPr id="21" name="Group 20"/>
          <p:cNvGrpSpPr/>
          <p:nvPr/>
        </p:nvGrpSpPr>
        <p:grpSpPr>
          <a:xfrm>
            <a:off x="1601396" y="4355792"/>
            <a:ext cx="6096000" cy="416557"/>
            <a:chOff x="1132114" y="2604738"/>
            <a:chExt cx="8128000" cy="555409"/>
          </a:xfrm>
        </p:grpSpPr>
        <p:graphicFrame>
          <p:nvGraphicFramePr>
            <p:cNvPr id="22" name="Object 21"/>
            <p:cNvGraphicFramePr>
              <a:graphicFrameLocks noChangeAspect="1"/>
            </p:cNvGraphicFramePr>
            <p:nvPr/>
          </p:nvGraphicFramePr>
          <p:xfrm>
            <a:off x="1132114" y="2604738"/>
            <a:ext cx="8128000" cy="515937"/>
          </p:xfrm>
          <a:graphic>
            <a:graphicData uri="http://schemas.openxmlformats.org/presentationml/2006/ole">
              <mc:AlternateContent xmlns:mc="http://schemas.openxmlformats.org/markup-compatibility/2006">
                <mc:Choice xmlns:v="urn:schemas-microsoft-com:vml" Requires="v">
                  <p:oleObj spid="_x0000_s1044" name="CorelDRAW" r:id="rId12" imgW="12448720" imgH="790648" progId="">
                    <p:embed/>
                  </p:oleObj>
                </mc:Choice>
                <mc:Fallback>
                  <p:oleObj name="CorelDRAW" r:id="rId12" imgW="12448720" imgH="790648" progId="">
                    <p:embed/>
                    <p:pic>
                      <p:nvPicPr>
                        <p:cNvPr id="0" name="Picture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2114" y="2604738"/>
                          <a:ext cx="8128000" cy="515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TextBox 22"/>
            <p:cNvSpPr txBox="1"/>
            <p:nvPr/>
          </p:nvSpPr>
          <p:spPr>
            <a:xfrm>
              <a:off x="1646465" y="2626667"/>
              <a:ext cx="3330997" cy="533480"/>
            </a:xfrm>
            <a:prstGeom prst="rect">
              <a:avLst/>
            </a:prstGeom>
            <a:noFill/>
          </p:spPr>
          <p:txBody>
            <a:bodyPr wrap="none" rtlCol="0">
              <a:spAutoFit/>
            </a:bodyPr>
            <a:lstStyle/>
            <a:p>
              <a:r>
                <a:rPr lang="pt-BR" sz="2000" dirty="0">
                  <a:solidFill>
                    <a:schemeClr val="bg1"/>
                  </a:solidFill>
                </a:rPr>
                <a:t>Pilares da Governança</a:t>
              </a:r>
              <a:endParaRPr lang="en-US" sz="2000" dirty="0">
                <a:solidFill>
                  <a:schemeClr val="bg1"/>
                </a:solidFill>
              </a:endParaRPr>
            </a:p>
          </p:txBody>
        </p:sp>
      </p:grpSp>
      <p:grpSp>
        <p:nvGrpSpPr>
          <p:cNvPr id="24" name="Group 23"/>
          <p:cNvGrpSpPr/>
          <p:nvPr/>
        </p:nvGrpSpPr>
        <p:grpSpPr>
          <a:xfrm>
            <a:off x="1179728" y="4846983"/>
            <a:ext cx="6096000" cy="426963"/>
            <a:chOff x="478972" y="3302412"/>
            <a:chExt cx="8128000" cy="569283"/>
          </a:xfrm>
        </p:grpSpPr>
        <p:graphicFrame>
          <p:nvGraphicFramePr>
            <p:cNvPr id="25" name="Object 24"/>
            <p:cNvGraphicFramePr>
              <a:graphicFrameLocks noChangeAspect="1"/>
            </p:cNvGraphicFramePr>
            <p:nvPr/>
          </p:nvGraphicFramePr>
          <p:xfrm>
            <a:off x="478972" y="3302412"/>
            <a:ext cx="8128000" cy="515937"/>
          </p:xfrm>
          <a:graphic>
            <a:graphicData uri="http://schemas.openxmlformats.org/presentationml/2006/ole">
              <mc:AlternateContent xmlns:mc="http://schemas.openxmlformats.org/markup-compatibility/2006">
                <mc:Choice xmlns:v="urn:schemas-microsoft-com:vml" Requires="v">
                  <p:oleObj spid="_x0000_s1045" name="CorelDRAW" r:id="rId13" imgW="12448720" imgH="790648" progId="">
                    <p:embed/>
                  </p:oleObj>
                </mc:Choice>
                <mc:Fallback>
                  <p:oleObj name="CorelDRAW" r:id="rId13" imgW="12448720" imgH="790648" progId="">
                    <p:embed/>
                    <p:pic>
                      <p:nvPicPr>
                        <p:cNvPr id="0" name="Picture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972" y="3302412"/>
                          <a:ext cx="8128000" cy="515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TextBox 25"/>
            <p:cNvSpPr txBox="1"/>
            <p:nvPr/>
          </p:nvSpPr>
          <p:spPr>
            <a:xfrm>
              <a:off x="1055915" y="3338215"/>
              <a:ext cx="2334400" cy="533480"/>
            </a:xfrm>
            <a:prstGeom prst="rect">
              <a:avLst/>
            </a:prstGeom>
            <a:noFill/>
          </p:spPr>
          <p:txBody>
            <a:bodyPr wrap="none" rtlCol="0">
              <a:spAutoFit/>
            </a:bodyPr>
            <a:lstStyle/>
            <a:p>
              <a:r>
                <a:rPr lang="pt-BR" sz="2000" dirty="0"/>
                <a:t>Oportunidades</a:t>
              </a:r>
              <a:endParaRPr lang="en-US" sz="2000" dirty="0"/>
            </a:p>
          </p:txBody>
        </p:sp>
      </p:grpSp>
      <p:grpSp>
        <p:nvGrpSpPr>
          <p:cNvPr id="27" name="Group 26"/>
          <p:cNvGrpSpPr/>
          <p:nvPr/>
        </p:nvGrpSpPr>
        <p:grpSpPr>
          <a:xfrm>
            <a:off x="1612434" y="5345209"/>
            <a:ext cx="6096000" cy="414714"/>
            <a:chOff x="1132114" y="4036987"/>
            <a:chExt cx="8128000" cy="552951"/>
          </a:xfrm>
        </p:grpSpPr>
        <p:graphicFrame>
          <p:nvGraphicFramePr>
            <p:cNvPr id="28" name="Object 27"/>
            <p:cNvGraphicFramePr>
              <a:graphicFrameLocks noChangeAspect="1"/>
            </p:cNvGraphicFramePr>
            <p:nvPr/>
          </p:nvGraphicFramePr>
          <p:xfrm>
            <a:off x="1132114" y="4036987"/>
            <a:ext cx="8128000" cy="515937"/>
          </p:xfrm>
          <a:graphic>
            <a:graphicData uri="http://schemas.openxmlformats.org/presentationml/2006/ole">
              <mc:AlternateContent xmlns:mc="http://schemas.openxmlformats.org/markup-compatibility/2006">
                <mc:Choice xmlns:v="urn:schemas-microsoft-com:vml" Requires="v">
                  <p:oleObj spid="_x0000_s1046" name="CorelDRAW" r:id="rId14" imgW="12448720" imgH="790648" progId="">
                    <p:embed/>
                  </p:oleObj>
                </mc:Choice>
                <mc:Fallback>
                  <p:oleObj name="CorelDRAW" r:id="rId14" imgW="12448720" imgH="790648" progId="">
                    <p:embed/>
                    <p:pic>
                      <p:nvPicPr>
                        <p:cNvPr id="0" name="Picture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2114" y="4036987"/>
                          <a:ext cx="8128000" cy="515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 name="TextBox 28"/>
            <p:cNvSpPr txBox="1"/>
            <p:nvPr/>
          </p:nvSpPr>
          <p:spPr>
            <a:xfrm>
              <a:off x="1646465" y="4056458"/>
              <a:ext cx="4335803" cy="533480"/>
            </a:xfrm>
            <a:prstGeom prst="rect">
              <a:avLst/>
            </a:prstGeom>
            <a:noFill/>
          </p:spPr>
          <p:txBody>
            <a:bodyPr wrap="none" rtlCol="0">
              <a:spAutoFit/>
            </a:bodyPr>
            <a:lstStyle/>
            <a:p>
              <a:r>
                <a:rPr lang="pt-BR" sz="2000" dirty="0"/>
                <a:t>Especialização e Certificações</a:t>
              </a:r>
              <a:endParaRPr lang="en-US" sz="2000" dirty="0"/>
            </a:p>
          </p:txBody>
        </p:sp>
      </p:grpSp>
      <p:pic>
        <p:nvPicPr>
          <p:cNvPr id="30" name="Picture 18"/>
          <p:cNvPicPr>
            <a:picLocks noChangeAspect="1"/>
          </p:cNvPicPr>
          <p:nvPr/>
        </p:nvPicPr>
        <p:blipFill>
          <a:blip r:embed="rId15" cstate="print"/>
          <a:stretch>
            <a:fillRect/>
          </a:stretch>
        </p:blipFill>
        <p:spPr>
          <a:xfrm>
            <a:off x="7829017" y="329329"/>
            <a:ext cx="997107" cy="272893"/>
          </a:xfrm>
          <a:prstGeom prst="rect">
            <a:avLst/>
          </a:prstGeom>
        </p:spPr>
      </p:pic>
    </p:spTree>
    <p:extLst>
      <p:ext uri="{BB962C8B-B14F-4D97-AF65-F5344CB8AC3E}">
        <p14:creationId xmlns:p14="http://schemas.microsoft.com/office/powerpoint/2010/main" val="88238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ox(in)">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ox(in)">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ox(in)">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box(in)">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box(in)">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box(in)">
                                      <p:cBhvr>
                                        <p:cTn id="4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35552" y="1055373"/>
            <a:ext cx="5091545" cy="5693866"/>
          </a:xfrm>
          <a:prstGeom prst="rect">
            <a:avLst/>
          </a:prstGeom>
          <a:noFill/>
        </p:spPr>
        <p:txBody>
          <a:bodyPr wrap="square" rtlCol="0">
            <a:spAutoFit/>
          </a:bodyPr>
          <a:lstStyle/>
          <a:p>
            <a:r>
              <a:rPr lang="en-US" sz="2000" dirty="0" err="1"/>
              <a:t>Origem</a:t>
            </a:r>
            <a:r>
              <a:rPr lang="en-US" sz="2000" dirty="0"/>
              <a:t> </a:t>
            </a:r>
            <a:r>
              <a:rPr lang="en-US" sz="2000" dirty="0" err="1"/>
              <a:t>na</a:t>
            </a:r>
            <a:r>
              <a:rPr lang="en-US" sz="2000" dirty="0"/>
              <a:t> </a:t>
            </a:r>
            <a:r>
              <a:rPr lang="en-US" sz="2000" dirty="0" err="1"/>
              <a:t>Grécia</a:t>
            </a:r>
            <a:r>
              <a:rPr lang="en-US" sz="2000" dirty="0"/>
              <a:t> </a:t>
            </a:r>
            <a:r>
              <a:rPr lang="en-US" sz="2000" dirty="0" err="1"/>
              <a:t>Antiga</a:t>
            </a:r>
            <a:r>
              <a:rPr lang="en-US" sz="2000" dirty="0"/>
              <a:t>, </a:t>
            </a:r>
            <a:r>
              <a:rPr lang="en-US" sz="2000" dirty="0" err="1"/>
              <a:t>deriva</a:t>
            </a:r>
            <a:r>
              <a:rPr lang="en-US" sz="2000" dirty="0"/>
              <a:t> da </a:t>
            </a:r>
            <a:r>
              <a:rPr lang="en-US" sz="2000" dirty="0" err="1"/>
              <a:t>palavra</a:t>
            </a:r>
            <a:r>
              <a:rPr lang="en-US" sz="2000" dirty="0"/>
              <a:t> </a:t>
            </a:r>
            <a:r>
              <a:rPr lang="en-US" sz="2000" b="1" i="1" dirty="0"/>
              <a:t>“</a:t>
            </a:r>
            <a:r>
              <a:rPr lang="en-US" sz="2000" b="1" i="1" dirty="0" err="1"/>
              <a:t>Governo</a:t>
            </a:r>
            <a:r>
              <a:rPr lang="en-US" sz="2000" b="1" i="1" dirty="0"/>
              <a:t>”</a:t>
            </a:r>
            <a:r>
              <a:rPr lang="en-US" sz="2000" dirty="0"/>
              <a:t>:</a:t>
            </a:r>
          </a:p>
          <a:p>
            <a:pPr marL="942975" lvl="2" indent="-257175">
              <a:buFont typeface="Wingdings" panose="05000000000000000000" pitchFamily="2" charset="2"/>
              <a:buChar char="q"/>
            </a:pPr>
            <a:r>
              <a:rPr lang="en-US" sz="2000" dirty="0" err="1"/>
              <a:t>Ato</a:t>
            </a:r>
            <a:r>
              <a:rPr lang="en-US" sz="2000" dirty="0"/>
              <a:t> de </a:t>
            </a:r>
            <a:r>
              <a:rPr lang="en-US" sz="2000" dirty="0" err="1"/>
              <a:t>governar</a:t>
            </a:r>
            <a:r>
              <a:rPr lang="en-US" sz="2000" dirty="0"/>
              <a:t> </a:t>
            </a:r>
            <a:r>
              <a:rPr lang="en-US" sz="2000" dirty="0" err="1"/>
              <a:t>dentro</a:t>
            </a:r>
            <a:r>
              <a:rPr lang="en-US" sz="2000" dirty="0"/>
              <a:t> dos </a:t>
            </a:r>
            <a:r>
              <a:rPr lang="en-US" sz="2000" b="1" dirty="0" err="1">
                <a:solidFill>
                  <a:srgbClr val="0033CC"/>
                </a:solidFill>
              </a:rPr>
              <a:t>interesses</a:t>
            </a:r>
            <a:r>
              <a:rPr lang="en-US" sz="2000" b="1" dirty="0">
                <a:solidFill>
                  <a:srgbClr val="0033CC"/>
                </a:solidFill>
              </a:rPr>
              <a:t> </a:t>
            </a:r>
            <a:r>
              <a:rPr lang="en-US" sz="2000" b="1" dirty="0" err="1">
                <a:solidFill>
                  <a:srgbClr val="0033CC"/>
                </a:solidFill>
              </a:rPr>
              <a:t>públicos</a:t>
            </a:r>
            <a:endParaRPr lang="en-US" sz="2000" b="1" dirty="0">
              <a:solidFill>
                <a:srgbClr val="0033CC"/>
              </a:solidFill>
            </a:endParaRPr>
          </a:p>
          <a:p>
            <a:pPr marL="942975" lvl="2" indent="-257175">
              <a:buFont typeface="Wingdings" panose="05000000000000000000" pitchFamily="2" charset="2"/>
              <a:buChar char="q"/>
            </a:pPr>
            <a:r>
              <a:rPr lang="en-US" sz="2000" b="1" dirty="0" err="1">
                <a:solidFill>
                  <a:srgbClr val="0033CC"/>
                </a:solidFill>
              </a:rPr>
              <a:t>Valores</a:t>
            </a:r>
            <a:r>
              <a:rPr lang="en-US" sz="2000" dirty="0"/>
              <a:t>: </a:t>
            </a:r>
            <a:r>
              <a:rPr lang="en-US" sz="2000" dirty="0" err="1"/>
              <a:t>Transparência</a:t>
            </a:r>
            <a:r>
              <a:rPr lang="en-US" sz="2000" dirty="0"/>
              <a:t>, </a:t>
            </a:r>
            <a:r>
              <a:rPr lang="en-US" sz="2000" dirty="0" err="1"/>
              <a:t>coerência</a:t>
            </a:r>
            <a:r>
              <a:rPr lang="en-US" sz="2000" dirty="0"/>
              <a:t>, </a:t>
            </a:r>
            <a:r>
              <a:rPr lang="en-US" sz="2000" dirty="0" err="1"/>
              <a:t>responsabilidade</a:t>
            </a:r>
            <a:r>
              <a:rPr lang="en-US" sz="2000" dirty="0"/>
              <a:t> e </a:t>
            </a:r>
            <a:r>
              <a:rPr lang="en-US" sz="2000" dirty="0" err="1"/>
              <a:t>respeito</a:t>
            </a:r>
            <a:endParaRPr lang="en-US" sz="2000" b="1" dirty="0"/>
          </a:p>
          <a:p>
            <a:endParaRPr lang="en-US" sz="2000" b="1" dirty="0"/>
          </a:p>
          <a:p>
            <a:r>
              <a:rPr lang="en-US" sz="2000" b="1" dirty="0">
                <a:solidFill>
                  <a:srgbClr val="0033CC"/>
                </a:solidFill>
              </a:rPr>
              <a:t>Governança Corporativa</a:t>
            </a:r>
            <a:r>
              <a:rPr lang="en-US" sz="2000" dirty="0"/>
              <a:t>, segundo o IBGC (Instituto </a:t>
            </a:r>
            <a:r>
              <a:rPr lang="en-US" sz="2000" dirty="0" err="1"/>
              <a:t>Brasileiro</a:t>
            </a:r>
            <a:r>
              <a:rPr lang="en-US" sz="2000" dirty="0"/>
              <a:t> de Governança Corporativa ):</a:t>
            </a:r>
          </a:p>
          <a:p>
            <a:endParaRPr lang="en-US" sz="2000" b="1" dirty="0"/>
          </a:p>
          <a:p>
            <a:r>
              <a:rPr lang="en-US" sz="2400" b="1" i="1" dirty="0"/>
              <a:t>“é o Sistema </a:t>
            </a:r>
            <a:r>
              <a:rPr lang="en-US" sz="2400" b="1" i="1" dirty="0" err="1"/>
              <a:t>pelo</a:t>
            </a:r>
            <a:r>
              <a:rPr lang="en-US" sz="2400" b="1" i="1" dirty="0"/>
              <a:t> </a:t>
            </a:r>
            <a:r>
              <a:rPr lang="en-US" sz="2400" b="1" i="1" dirty="0" err="1"/>
              <a:t>qual</a:t>
            </a:r>
            <a:r>
              <a:rPr lang="en-US" sz="2400" b="1" i="1" dirty="0"/>
              <a:t> as </a:t>
            </a:r>
            <a:r>
              <a:rPr lang="en-US" sz="2400" b="1" i="1" dirty="0" err="1"/>
              <a:t>empresas</a:t>
            </a:r>
            <a:r>
              <a:rPr lang="en-US" sz="2400" b="1" i="1" dirty="0"/>
              <a:t> </a:t>
            </a:r>
            <a:r>
              <a:rPr lang="en-US" sz="2400" b="1" i="1" dirty="0" err="1"/>
              <a:t>são</a:t>
            </a:r>
            <a:r>
              <a:rPr lang="en-US" sz="2400" b="1" i="1" dirty="0"/>
              <a:t> </a:t>
            </a:r>
            <a:r>
              <a:rPr lang="en-US" sz="2400" b="1" i="1" dirty="0" err="1"/>
              <a:t>dirigidas</a:t>
            </a:r>
            <a:r>
              <a:rPr lang="en-US" sz="2400" b="1" i="1" dirty="0"/>
              <a:t> e </a:t>
            </a:r>
            <a:r>
              <a:rPr lang="en-US" sz="2400" b="1" i="1" dirty="0" err="1"/>
              <a:t>monitoradas</a:t>
            </a:r>
            <a:r>
              <a:rPr lang="en-US" sz="2400" b="1" i="1" dirty="0"/>
              <a:t>, </a:t>
            </a:r>
            <a:r>
              <a:rPr lang="en-US" sz="2400" b="1" i="1" dirty="0" err="1"/>
              <a:t>envolvendo</a:t>
            </a:r>
            <a:r>
              <a:rPr lang="en-US" sz="2400" b="1" i="1" dirty="0"/>
              <a:t> </a:t>
            </a:r>
            <a:r>
              <a:rPr lang="en-US" sz="2400" b="1" i="1" dirty="0" err="1"/>
              <a:t>os</a:t>
            </a:r>
            <a:r>
              <a:rPr lang="en-US" sz="2400" b="1" i="1" dirty="0"/>
              <a:t> </a:t>
            </a:r>
            <a:r>
              <a:rPr lang="en-US" sz="2400" b="1" i="1" dirty="0" err="1"/>
              <a:t>relacionamentos</a:t>
            </a:r>
            <a:r>
              <a:rPr lang="en-US" sz="2400" b="1" i="1" dirty="0"/>
              <a:t> entre </a:t>
            </a:r>
            <a:r>
              <a:rPr lang="en-US" sz="2400" b="1" i="1" dirty="0" err="1"/>
              <a:t>cotistas</a:t>
            </a:r>
            <a:r>
              <a:rPr lang="en-US" sz="2400" b="1" i="1" dirty="0"/>
              <a:t>/</a:t>
            </a:r>
            <a:r>
              <a:rPr lang="en-US" sz="2400" b="1" i="1" dirty="0" err="1"/>
              <a:t>acionistas</a:t>
            </a:r>
            <a:r>
              <a:rPr lang="en-US" sz="2400" b="1" i="1" dirty="0"/>
              <a:t>, </a:t>
            </a:r>
            <a:r>
              <a:rPr lang="en-US" sz="2400" b="1" i="1" dirty="0" err="1"/>
              <a:t>conselho</a:t>
            </a:r>
            <a:r>
              <a:rPr lang="en-US" sz="2400" b="1" i="1" dirty="0"/>
              <a:t>/</a:t>
            </a:r>
            <a:r>
              <a:rPr lang="en-US" sz="2400" b="1" i="1" dirty="0" err="1"/>
              <a:t>adm</a:t>
            </a:r>
            <a:r>
              <a:rPr lang="en-US" sz="2400" b="1" i="1" dirty="0"/>
              <a:t>, </a:t>
            </a:r>
            <a:r>
              <a:rPr lang="en-US" sz="2400" b="1" i="1" dirty="0" err="1"/>
              <a:t>diretoria</a:t>
            </a:r>
            <a:r>
              <a:rPr lang="en-US" sz="2400" b="1" i="1" dirty="0"/>
              <a:t>, auditoria </a:t>
            </a:r>
            <a:r>
              <a:rPr lang="en-US" sz="2400" b="1" i="1" dirty="0" err="1"/>
              <a:t>independente</a:t>
            </a:r>
            <a:r>
              <a:rPr lang="en-US" sz="2400" b="1" i="1" dirty="0"/>
              <a:t> e </a:t>
            </a:r>
            <a:r>
              <a:rPr lang="en-US" sz="2400" b="1" i="1" dirty="0" err="1"/>
              <a:t>conselho</a:t>
            </a:r>
            <a:r>
              <a:rPr lang="en-US" sz="2400" b="1" i="1" dirty="0"/>
              <a:t> fiscal.”</a:t>
            </a:r>
          </a:p>
        </p:txBody>
      </p:sp>
      <p:sp>
        <p:nvSpPr>
          <p:cNvPr id="8" name="TextBox 7"/>
          <p:cNvSpPr txBox="1"/>
          <p:nvPr/>
        </p:nvSpPr>
        <p:spPr>
          <a:xfrm>
            <a:off x="116903" y="33101"/>
            <a:ext cx="8910194" cy="784830"/>
          </a:xfrm>
          <a:prstGeom prst="rect">
            <a:avLst/>
          </a:prstGeom>
          <a:noFill/>
        </p:spPr>
        <p:txBody>
          <a:bodyPr wrap="square" rtlCol="0">
            <a:spAutoFit/>
          </a:bodyPr>
          <a:lstStyle/>
          <a:p>
            <a:r>
              <a:rPr lang="pt-BR" sz="4500" dirty="0">
                <a:ln w="0">
                  <a:solidFill>
                    <a:schemeClr val="bg1"/>
                  </a:solidFill>
                </a:ln>
                <a:solidFill>
                  <a:srgbClr val="C00000"/>
                </a:solidFill>
                <a:effectLst>
                  <a:outerShdw blurRad="165100" dist="88900" dir="9600000" algn="br" rotWithShape="0">
                    <a:prstClr val="black"/>
                  </a:outerShdw>
                </a:effectLst>
                <a:ea typeface="Adobe Heiti Std R" panose="020B0400000000000000" pitchFamily="34" charset="-128"/>
                <a:cs typeface="Arial" panose="020B0604020202020204" pitchFamily="34" charset="0"/>
              </a:rPr>
              <a:t>Governança Corporativa</a:t>
            </a:r>
          </a:p>
        </p:txBody>
      </p:sp>
      <p:pic>
        <p:nvPicPr>
          <p:cNvPr id="7170" name="Picture 2" descr="http://jvalerio.com.br/2015/wp-content/uploads/2015/03/Crescimento-pela-Governan%C3%A7a.jp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18301" r="17631"/>
          <a:stretch/>
        </p:blipFill>
        <p:spPr bwMode="auto">
          <a:xfrm>
            <a:off x="71437" y="1767390"/>
            <a:ext cx="3628912" cy="377616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Picture 18"/>
          <p:cNvPicPr>
            <a:picLocks noChangeAspect="1"/>
          </p:cNvPicPr>
          <p:nvPr/>
        </p:nvPicPr>
        <p:blipFill>
          <a:blip r:embed="rId4" cstate="print"/>
          <a:stretch>
            <a:fillRect/>
          </a:stretch>
        </p:blipFill>
        <p:spPr>
          <a:xfrm>
            <a:off x="7829017" y="329329"/>
            <a:ext cx="997107" cy="272893"/>
          </a:xfrm>
          <a:prstGeom prst="rect">
            <a:avLst/>
          </a:prstGeom>
        </p:spPr>
      </p:pic>
    </p:spTree>
    <p:extLst>
      <p:ext uri="{BB962C8B-B14F-4D97-AF65-F5344CB8AC3E}">
        <p14:creationId xmlns:p14="http://schemas.microsoft.com/office/powerpoint/2010/main" val="1935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ox(in)">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ox(in)">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box(in)">
                                      <p:cBhvr>
                                        <p:cTn id="17" dur="500"/>
                                        <p:tgtEl>
                                          <p:spTgt spid="7">
                                            <p:txEl>
                                              <p:pRg st="4" end="4"/>
                                            </p:txEl>
                                          </p:spTgt>
                                        </p:tgtEl>
                                      </p:cBhvr>
                                    </p:animEffect>
                                  </p:childTnLst>
                                </p:cTn>
                              </p:par>
                            </p:childTnLst>
                          </p:cTn>
                        </p:par>
                        <p:par>
                          <p:cTn id="18" fill="hold">
                            <p:stCondLst>
                              <p:cond delay="500"/>
                            </p:stCondLst>
                            <p:childTnLst>
                              <p:par>
                                <p:cTn id="19" presetID="4" presetClass="entr" presetSubtype="16" fill="hold" nodeType="after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animEffect transition="in" filter="box(in)">
                                      <p:cBhvr>
                                        <p:cTn id="21"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6903" y="60397"/>
            <a:ext cx="8910194" cy="784830"/>
          </a:xfrm>
          <a:prstGeom prst="rect">
            <a:avLst/>
          </a:prstGeom>
          <a:noFill/>
        </p:spPr>
        <p:txBody>
          <a:bodyPr wrap="square" rtlCol="0">
            <a:spAutoFit/>
          </a:bodyPr>
          <a:lstStyle/>
          <a:p>
            <a:r>
              <a:rPr lang="pt-BR" sz="4500" dirty="0">
                <a:ln w="0">
                  <a:solidFill>
                    <a:schemeClr val="bg1"/>
                  </a:solidFill>
                </a:ln>
                <a:solidFill>
                  <a:srgbClr val="C00000"/>
                </a:solidFill>
                <a:effectLst>
                  <a:outerShdw blurRad="165100" dist="88900" dir="9600000" algn="br" rotWithShape="0">
                    <a:prstClr val="black"/>
                  </a:outerShdw>
                </a:effectLst>
                <a:ea typeface="Adobe Heiti Std R" panose="020B0400000000000000" pitchFamily="34" charset="-128"/>
                <a:cs typeface="Arial" panose="020B0604020202020204" pitchFamily="34" charset="0"/>
              </a:rPr>
              <a:t>Governança de TI</a:t>
            </a:r>
          </a:p>
        </p:txBody>
      </p:sp>
      <p:grpSp>
        <p:nvGrpSpPr>
          <p:cNvPr id="15" name="Grupo 14"/>
          <p:cNvGrpSpPr/>
          <p:nvPr/>
        </p:nvGrpSpPr>
        <p:grpSpPr>
          <a:xfrm>
            <a:off x="844154" y="2488900"/>
            <a:ext cx="6868206" cy="1022044"/>
            <a:chOff x="844154" y="2488900"/>
            <a:chExt cx="6868206" cy="1022044"/>
          </a:xfrm>
        </p:grpSpPr>
        <p:graphicFrame>
          <p:nvGraphicFramePr>
            <p:cNvPr id="12" name="Object 11"/>
            <p:cNvGraphicFramePr>
              <a:graphicFrameLocks noChangeAspect="1"/>
            </p:cNvGraphicFramePr>
            <p:nvPr/>
          </p:nvGraphicFramePr>
          <p:xfrm>
            <a:off x="844154" y="2488900"/>
            <a:ext cx="6868206" cy="400050"/>
          </p:xfrm>
          <a:graphic>
            <a:graphicData uri="http://schemas.openxmlformats.org/presentationml/2006/ole">
              <mc:AlternateContent xmlns:mc="http://schemas.openxmlformats.org/markup-compatibility/2006">
                <mc:Choice xmlns:v="urn:schemas-microsoft-com:vml" Requires="v">
                  <p:oleObj spid="_x0000_s2057" name="CorelDRAW" r:id="rId3" imgW="12477466" imgH="819454" progId="">
                    <p:embed/>
                  </p:oleObj>
                </mc:Choice>
                <mc:Fallback>
                  <p:oleObj name="CorelDRAW" r:id="rId3" imgW="12477466" imgH="819454" progId="">
                    <p:embed/>
                    <p:pic>
                      <p:nvPicPr>
                        <p:cNvPr id="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154" y="2488900"/>
                          <a:ext cx="6868206"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1210184" y="2495281"/>
              <a:ext cx="6271285" cy="1015663"/>
            </a:xfrm>
            <a:prstGeom prst="rect">
              <a:avLst/>
            </a:prstGeom>
            <a:noFill/>
          </p:spPr>
          <p:txBody>
            <a:bodyPr wrap="square" rtlCol="0">
              <a:spAutoFit/>
            </a:bodyPr>
            <a:lstStyle/>
            <a:p>
              <a:r>
                <a:rPr lang="en-US" sz="2000" b="1" dirty="0"/>
                <a:t>  </a:t>
              </a:r>
              <a:r>
                <a:rPr lang="en-US" sz="2000" b="1" dirty="0" err="1"/>
                <a:t>Governança</a:t>
              </a:r>
              <a:r>
                <a:rPr lang="en-US" sz="2000" b="1" dirty="0"/>
                <a:t> </a:t>
              </a:r>
              <a:r>
                <a:rPr lang="en-US" sz="2000" b="1" dirty="0" err="1"/>
                <a:t>corporativa</a:t>
              </a:r>
              <a:endParaRPr lang="en-US" sz="2000" b="1" dirty="0"/>
            </a:p>
            <a:p>
              <a:endParaRPr lang="en-US" sz="2000" b="1" dirty="0"/>
            </a:p>
            <a:p>
              <a:r>
                <a:rPr lang="en-US" sz="2000" b="1" dirty="0"/>
                <a:t> </a:t>
              </a:r>
              <a:endParaRPr lang="en-US" sz="2000" b="1" dirty="0">
                <a:solidFill>
                  <a:schemeClr val="bg1"/>
                </a:solidFill>
              </a:endParaRPr>
            </a:p>
          </p:txBody>
        </p:sp>
      </p:grpSp>
      <p:pic>
        <p:nvPicPr>
          <p:cNvPr id="8" name="Picture 18"/>
          <p:cNvPicPr>
            <a:picLocks noChangeAspect="1"/>
          </p:cNvPicPr>
          <p:nvPr/>
        </p:nvPicPr>
        <p:blipFill>
          <a:blip r:embed="rId5" cstate="print"/>
          <a:stretch>
            <a:fillRect/>
          </a:stretch>
        </p:blipFill>
        <p:spPr>
          <a:xfrm>
            <a:off x="7829017" y="329329"/>
            <a:ext cx="997107" cy="272893"/>
          </a:xfrm>
          <a:prstGeom prst="rect">
            <a:avLst/>
          </a:prstGeom>
        </p:spPr>
      </p:pic>
      <p:grpSp>
        <p:nvGrpSpPr>
          <p:cNvPr id="16" name="Grupo 15"/>
          <p:cNvGrpSpPr/>
          <p:nvPr/>
        </p:nvGrpSpPr>
        <p:grpSpPr>
          <a:xfrm>
            <a:off x="1210179" y="3087903"/>
            <a:ext cx="6992037" cy="430958"/>
            <a:chOff x="1210179" y="3087903"/>
            <a:chExt cx="6992037" cy="430958"/>
          </a:xfrm>
        </p:grpSpPr>
        <p:graphicFrame>
          <p:nvGraphicFramePr>
            <p:cNvPr id="13" name="Object 12"/>
            <p:cNvGraphicFramePr>
              <a:graphicFrameLocks noChangeAspect="1"/>
            </p:cNvGraphicFramePr>
            <p:nvPr/>
          </p:nvGraphicFramePr>
          <p:xfrm>
            <a:off x="1334010" y="3087903"/>
            <a:ext cx="6868206" cy="386953"/>
          </p:xfrm>
          <a:graphic>
            <a:graphicData uri="http://schemas.openxmlformats.org/presentationml/2006/ole">
              <mc:AlternateContent xmlns:mc="http://schemas.openxmlformats.org/markup-compatibility/2006">
                <mc:Choice xmlns:v="urn:schemas-microsoft-com:vml" Requires="v">
                  <p:oleObj spid="_x0000_s2058" name="CorelDRAW" r:id="rId6" imgW="12448720" imgH="790648" progId="">
                    <p:embed/>
                  </p:oleObj>
                </mc:Choice>
                <mc:Fallback>
                  <p:oleObj name="CorelDRAW" r:id="rId6" imgW="12448720" imgH="790648" progId="">
                    <p:embed/>
                    <p:pic>
                      <p:nvPicPr>
                        <p:cNvPr id="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4010" y="3087903"/>
                          <a:ext cx="6868206" cy="3869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8"/>
            <p:cNvSpPr txBox="1"/>
            <p:nvPr/>
          </p:nvSpPr>
          <p:spPr>
            <a:xfrm>
              <a:off x="1210179" y="3118751"/>
              <a:ext cx="6271285" cy="400110"/>
            </a:xfrm>
            <a:prstGeom prst="rect">
              <a:avLst/>
            </a:prstGeom>
            <a:noFill/>
          </p:spPr>
          <p:txBody>
            <a:bodyPr wrap="square" rtlCol="0">
              <a:spAutoFit/>
            </a:bodyPr>
            <a:lstStyle/>
            <a:p>
              <a:r>
                <a:rPr lang="en-US" sz="2000" b="1" dirty="0"/>
                <a:t>            Governança de TI</a:t>
              </a:r>
            </a:p>
          </p:txBody>
        </p:sp>
      </p:grpSp>
      <p:grpSp>
        <p:nvGrpSpPr>
          <p:cNvPr id="17" name="Grupo 16"/>
          <p:cNvGrpSpPr/>
          <p:nvPr/>
        </p:nvGrpSpPr>
        <p:grpSpPr>
          <a:xfrm>
            <a:off x="844154" y="3640354"/>
            <a:ext cx="7247222" cy="404992"/>
            <a:chOff x="844154" y="3640354"/>
            <a:chExt cx="7247222" cy="404992"/>
          </a:xfrm>
        </p:grpSpPr>
        <p:graphicFrame>
          <p:nvGraphicFramePr>
            <p:cNvPr id="11" name="Object 10"/>
            <p:cNvGraphicFramePr>
              <a:graphicFrameLocks noChangeAspect="1"/>
            </p:cNvGraphicFramePr>
            <p:nvPr/>
          </p:nvGraphicFramePr>
          <p:xfrm>
            <a:off x="844154" y="3640354"/>
            <a:ext cx="6868206" cy="386953"/>
          </p:xfrm>
          <a:graphic>
            <a:graphicData uri="http://schemas.openxmlformats.org/presentationml/2006/ole">
              <mc:AlternateContent xmlns:mc="http://schemas.openxmlformats.org/markup-compatibility/2006">
                <mc:Choice xmlns:v="urn:schemas-microsoft-com:vml" Requires="v">
                  <p:oleObj spid="_x0000_s2056" name="CorelDRAW" r:id="rId8" imgW="12448720" imgH="790648" progId="">
                    <p:embed/>
                  </p:oleObj>
                </mc:Choice>
                <mc:Fallback>
                  <p:oleObj name="CorelDRAW" r:id="rId8" imgW="12448720" imgH="790648" progId="">
                    <p:embed/>
                    <p:pic>
                      <p:nvPicPr>
                        <p:cNvPr id="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4154" y="3640354"/>
                          <a:ext cx="6868206" cy="3869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Box 8"/>
            <p:cNvSpPr txBox="1"/>
            <p:nvPr/>
          </p:nvSpPr>
          <p:spPr>
            <a:xfrm>
              <a:off x="1140899" y="3645236"/>
              <a:ext cx="6950477" cy="400110"/>
            </a:xfrm>
            <a:prstGeom prst="rect">
              <a:avLst/>
            </a:prstGeom>
            <a:noFill/>
          </p:spPr>
          <p:txBody>
            <a:bodyPr wrap="square" rtlCol="0">
              <a:spAutoFit/>
            </a:bodyPr>
            <a:lstStyle/>
            <a:p>
              <a:r>
                <a:rPr lang="en-US" sz="2000" b="1" dirty="0">
                  <a:solidFill>
                    <a:schemeClr val="bg1"/>
                  </a:solidFill>
                </a:rPr>
                <a:t> </a:t>
              </a:r>
              <a:r>
                <a:rPr lang="en-US" sz="2000" b="1" dirty="0" err="1">
                  <a:solidFill>
                    <a:schemeClr val="bg1"/>
                  </a:solidFill>
                </a:rPr>
                <a:t>Controles</a:t>
              </a:r>
              <a:r>
                <a:rPr lang="en-US" sz="2000" b="1" dirty="0">
                  <a:solidFill>
                    <a:schemeClr val="bg1"/>
                  </a:solidFill>
                </a:rPr>
                <a:t> </a:t>
              </a:r>
              <a:r>
                <a:rPr lang="en-US" sz="2000" b="1" dirty="0" err="1">
                  <a:solidFill>
                    <a:schemeClr val="bg1"/>
                  </a:solidFill>
                </a:rPr>
                <a:t>efetivos</a:t>
              </a:r>
              <a:r>
                <a:rPr lang="en-US" sz="2000" b="1" dirty="0">
                  <a:solidFill>
                    <a:schemeClr val="bg1"/>
                  </a:solidFill>
                </a:rPr>
                <a:t> para </a:t>
              </a:r>
              <a:r>
                <a:rPr lang="en-US" sz="2000" b="1" dirty="0" err="1">
                  <a:solidFill>
                    <a:schemeClr val="bg1"/>
                  </a:solidFill>
                </a:rPr>
                <a:t>garantir</a:t>
              </a:r>
              <a:r>
                <a:rPr lang="en-US" sz="2000" b="1" dirty="0">
                  <a:solidFill>
                    <a:schemeClr val="bg1"/>
                  </a:solidFill>
                </a:rPr>
                <a:t> a </a:t>
              </a:r>
              <a:r>
                <a:rPr lang="en-US" sz="2000" b="1" dirty="0" err="1">
                  <a:solidFill>
                    <a:schemeClr val="bg1"/>
                  </a:solidFill>
                </a:rPr>
                <a:t>consistência</a:t>
              </a:r>
              <a:r>
                <a:rPr lang="en-US" sz="2000" b="1" dirty="0">
                  <a:solidFill>
                    <a:schemeClr val="bg1"/>
                  </a:solidFill>
                </a:rPr>
                <a:t> da </a:t>
              </a:r>
              <a:r>
                <a:rPr lang="en-US" sz="2000" b="1" dirty="0" err="1">
                  <a:solidFill>
                    <a:schemeClr val="bg1"/>
                  </a:solidFill>
                </a:rPr>
                <a:t>informação</a:t>
              </a:r>
              <a:endParaRPr lang="en-US" sz="2000" b="1" dirty="0">
                <a:solidFill>
                  <a:schemeClr val="bg1"/>
                </a:solidFill>
              </a:endParaRPr>
            </a:p>
          </p:txBody>
        </p:sp>
      </p:grpSp>
    </p:spTree>
    <p:extLst>
      <p:ext uri="{BB962C8B-B14F-4D97-AF65-F5344CB8AC3E}">
        <p14:creationId xmlns:p14="http://schemas.microsoft.com/office/powerpoint/2010/main" val="90737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ox(i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ox(in)">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577" y="33101"/>
            <a:ext cx="8910194" cy="784830"/>
          </a:xfrm>
          <a:prstGeom prst="rect">
            <a:avLst/>
          </a:prstGeom>
          <a:noFill/>
        </p:spPr>
        <p:txBody>
          <a:bodyPr wrap="square" rtlCol="0">
            <a:spAutoFit/>
          </a:bodyPr>
          <a:lstStyle/>
          <a:p>
            <a:r>
              <a:rPr lang="pt-BR" sz="4500" dirty="0">
                <a:ln w="0">
                  <a:solidFill>
                    <a:schemeClr val="bg1"/>
                  </a:solidFill>
                </a:ln>
                <a:solidFill>
                  <a:srgbClr val="C00000"/>
                </a:solidFill>
                <a:effectLst>
                  <a:outerShdw blurRad="165100" dist="88900" dir="9600000" algn="br" rotWithShape="0">
                    <a:prstClr val="black"/>
                  </a:outerShdw>
                </a:effectLst>
                <a:ea typeface="Adobe Heiti Std R" panose="020B0400000000000000" pitchFamily="34" charset="-128"/>
                <a:cs typeface="Arial" panose="020B0604020202020204" pitchFamily="34" charset="0"/>
              </a:rPr>
              <a:t>Importância da Governança de TI</a:t>
            </a:r>
          </a:p>
        </p:txBody>
      </p:sp>
      <p:grpSp>
        <p:nvGrpSpPr>
          <p:cNvPr id="23" name="Grupo 22"/>
          <p:cNvGrpSpPr/>
          <p:nvPr/>
        </p:nvGrpSpPr>
        <p:grpSpPr>
          <a:xfrm>
            <a:off x="185703" y="2056210"/>
            <a:ext cx="1682500" cy="2553467"/>
            <a:chOff x="185703" y="2056210"/>
            <a:chExt cx="1682500" cy="2553467"/>
          </a:xfrm>
        </p:grpSpPr>
        <p:pic>
          <p:nvPicPr>
            <p:cNvPr id="17" name="Picture 1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5703" y="2056210"/>
              <a:ext cx="1682500" cy="2553467"/>
            </a:xfrm>
            <a:prstGeom prst="rect">
              <a:avLst/>
            </a:prstGeom>
          </p:spPr>
        </p:pic>
        <p:sp>
          <p:nvSpPr>
            <p:cNvPr id="8" name="TextBox 7"/>
            <p:cNvSpPr txBox="1"/>
            <p:nvPr/>
          </p:nvSpPr>
          <p:spPr>
            <a:xfrm>
              <a:off x="280555" y="2632133"/>
              <a:ext cx="1533525" cy="1323439"/>
            </a:xfrm>
            <a:prstGeom prst="rect">
              <a:avLst/>
            </a:prstGeom>
            <a:noFill/>
          </p:spPr>
          <p:txBody>
            <a:bodyPr wrap="square" rtlCol="0">
              <a:spAutoFit/>
            </a:bodyPr>
            <a:lstStyle/>
            <a:p>
              <a:pPr algn="ctr"/>
              <a:r>
                <a:rPr lang="pt-BR" sz="2000" b="1" dirty="0">
                  <a:solidFill>
                    <a:srgbClr val="0033CC"/>
                  </a:solidFill>
                </a:rPr>
                <a:t>Integra</a:t>
              </a:r>
              <a:r>
                <a:rPr lang="pt-BR" sz="2000" b="1" dirty="0">
                  <a:solidFill>
                    <a:schemeClr val="bg1"/>
                  </a:solidFill>
                </a:rPr>
                <a:t> TI </a:t>
              </a:r>
            </a:p>
            <a:p>
              <a:pPr algn="ctr"/>
              <a:r>
                <a:rPr lang="pt-BR" sz="2000" b="1" dirty="0">
                  <a:solidFill>
                    <a:schemeClr val="bg1"/>
                  </a:solidFill>
                </a:rPr>
                <a:t>com as </a:t>
              </a:r>
            </a:p>
            <a:p>
              <a:pPr algn="ctr"/>
              <a:r>
                <a:rPr lang="pt-BR" sz="2000" b="1" dirty="0">
                  <a:solidFill>
                    <a:schemeClr val="bg1"/>
                  </a:solidFill>
                </a:rPr>
                <a:t>áreas de negócios</a:t>
              </a:r>
            </a:p>
          </p:txBody>
        </p:sp>
      </p:grpSp>
      <p:grpSp>
        <p:nvGrpSpPr>
          <p:cNvPr id="24" name="Grupo 23"/>
          <p:cNvGrpSpPr/>
          <p:nvPr/>
        </p:nvGrpSpPr>
        <p:grpSpPr>
          <a:xfrm>
            <a:off x="1960367" y="2630420"/>
            <a:ext cx="1685113" cy="2553467"/>
            <a:chOff x="1960367" y="2630420"/>
            <a:chExt cx="1685113" cy="2553467"/>
          </a:xfrm>
        </p:grpSpPr>
        <p:pic>
          <p:nvPicPr>
            <p:cNvPr id="18" name="Picture 1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960367" y="2630420"/>
              <a:ext cx="1682500" cy="2553467"/>
            </a:xfrm>
            <a:prstGeom prst="rect">
              <a:avLst/>
            </a:prstGeom>
          </p:spPr>
        </p:pic>
        <p:sp>
          <p:nvSpPr>
            <p:cNvPr id="13" name="TextBox 12"/>
            <p:cNvSpPr txBox="1"/>
            <p:nvPr/>
          </p:nvSpPr>
          <p:spPr>
            <a:xfrm>
              <a:off x="2111955" y="3201706"/>
              <a:ext cx="1533525" cy="1631216"/>
            </a:xfrm>
            <a:prstGeom prst="rect">
              <a:avLst/>
            </a:prstGeom>
            <a:noFill/>
          </p:spPr>
          <p:txBody>
            <a:bodyPr wrap="square" rtlCol="0">
              <a:spAutoFit/>
            </a:bodyPr>
            <a:lstStyle/>
            <a:p>
              <a:pPr algn="ctr"/>
              <a:r>
                <a:rPr lang="pt-BR" sz="2000" b="1" dirty="0">
                  <a:solidFill>
                    <a:schemeClr val="bg1"/>
                  </a:solidFill>
                </a:rPr>
                <a:t>Apoia a definição </a:t>
              </a:r>
            </a:p>
            <a:p>
              <a:pPr algn="ctr"/>
              <a:r>
                <a:rPr lang="pt-BR" sz="2000" b="1" dirty="0">
                  <a:solidFill>
                    <a:schemeClr val="bg1"/>
                  </a:solidFill>
                </a:rPr>
                <a:t>e execução </a:t>
              </a:r>
            </a:p>
            <a:p>
              <a:pPr algn="ctr"/>
              <a:r>
                <a:rPr lang="pt-BR" sz="2000" b="1" dirty="0">
                  <a:solidFill>
                    <a:schemeClr val="bg1"/>
                  </a:solidFill>
                </a:rPr>
                <a:t>da </a:t>
              </a:r>
              <a:r>
                <a:rPr lang="pt-BR" sz="2000" b="1" dirty="0">
                  <a:solidFill>
                    <a:srgbClr val="FFC000"/>
                  </a:solidFill>
                </a:rPr>
                <a:t>estratégia</a:t>
              </a:r>
            </a:p>
          </p:txBody>
        </p:sp>
      </p:grpSp>
      <p:grpSp>
        <p:nvGrpSpPr>
          <p:cNvPr id="25" name="Grupo 24"/>
          <p:cNvGrpSpPr/>
          <p:nvPr/>
        </p:nvGrpSpPr>
        <p:grpSpPr>
          <a:xfrm>
            <a:off x="3724113" y="2056210"/>
            <a:ext cx="1767916" cy="2553467"/>
            <a:chOff x="3724113" y="2056210"/>
            <a:chExt cx="1767916" cy="2553467"/>
          </a:xfrm>
        </p:grpSpPr>
        <p:pic>
          <p:nvPicPr>
            <p:cNvPr id="19" name="Picture 1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724113" y="2056210"/>
              <a:ext cx="1684786" cy="2553467"/>
            </a:xfrm>
            <a:prstGeom prst="rect">
              <a:avLst/>
            </a:prstGeom>
          </p:spPr>
        </p:pic>
        <p:sp>
          <p:nvSpPr>
            <p:cNvPr id="14" name="TextBox 13"/>
            <p:cNvSpPr txBox="1"/>
            <p:nvPr/>
          </p:nvSpPr>
          <p:spPr>
            <a:xfrm>
              <a:off x="3793974" y="2632133"/>
              <a:ext cx="1698055" cy="1631216"/>
            </a:xfrm>
            <a:prstGeom prst="rect">
              <a:avLst/>
            </a:prstGeom>
            <a:noFill/>
          </p:spPr>
          <p:txBody>
            <a:bodyPr wrap="square" rtlCol="0">
              <a:spAutoFit/>
            </a:bodyPr>
            <a:lstStyle/>
            <a:p>
              <a:pPr algn="ctr"/>
              <a:r>
                <a:rPr lang="pt-BR" sz="2000" b="1" dirty="0"/>
                <a:t>Atua na </a:t>
              </a:r>
            </a:p>
            <a:p>
              <a:pPr algn="ctr"/>
              <a:r>
                <a:rPr lang="pt-BR" sz="2000" b="1" dirty="0">
                  <a:solidFill>
                    <a:srgbClr val="0033CC"/>
                  </a:solidFill>
                </a:rPr>
                <a:t>definição</a:t>
              </a:r>
              <a:r>
                <a:rPr lang="pt-BR" sz="2000" b="1" dirty="0"/>
                <a:t> dos papéis e </a:t>
              </a:r>
              <a:r>
                <a:rPr lang="pt-BR" sz="2000" b="1" dirty="0" err="1"/>
                <a:t>responsabili</a:t>
              </a:r>
              <a:r>
                <a:rPr lang="pt-BR" sz="2000" b="1" dirty="0"/>
                <a:t> </a:t>
              </a:r>
              <a:r>
                <a:rPr lang="pt-BR" sz="2000" b="1" dirty="0" err="1"/>
                <a:t>dades</a:t>
              </a:r>
              <a:endParaRPr lang="pt-BR" sz="2000" b="1" dirty="0"/>
            </a:p>
          </p:txBody>
        </p:sp>
      </p:grpSp>
      <p:grpSp>
        <p:nvGrpSpPr>
          <p:cNvPr id="26" name="Grupo 25"/>
          <p:cNvGrpSpPr/>
          <p:nvPr/>
        </p:nvGrpSpPr>
        <p:grpSpPr>
          <a:xfrm>
            <a:off x="5484858" y="2630419"/>
            <a:ext cx="1699347" cy="2553467"/>
            <a:chOff x="5484858" y="2630419"/>
            <a:chExt cx="1699347" cy="2553467"/>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84858" y="2630419"/>
              <a:ext cx="1682500" cy="2553467"/>
            </a:xfrm>
            <a:prstGeom prst="rect">
              <a:avLst/>
            </a:prstGeom>
          </p:spPr>
        </p:pic>
        <p:sp>
          <p:nvSpPr>
            <p:cNvPr id="15" name="TextBox 14"/>
            <p:cNvSpPr txBox="1"/>
            <p:nvPr/>
          </p:nvSpPr>
          <p:spPr>
            <a:xfrm>
              <a:off x="5486391" y="3201706"/>
              <a:ext cx="1697814" cy="1015663"/>
            </a:xfrm>
            <a:prstGeom prst="rect">
              <a:avLst/>
            </a:prstGeom>
            <a:noFill/>
          </p:spPr>
          <p:txBody>
            <a:bodyPr wrap="square" rtlCol="0">
              <a:spAutoFit/>
            </a:bodyPr>
            <a:lstStyle/>
            <a:p>
              <a:pPr algn="ctr"/>
              <a:r>
                <a:rPr lang="pt-BR" sz="2000" b="1" dirty="0">
                  <a:solidFill>
                    <a:schemeClr val="bg1"/>
                  </a:solidFill>
                </a:rPr>
                <a:t>Fornece </a:t>
              </a:r>
            </a:p>
            <a:p>
              <a:pPr algn="ctr"/>
              <a:r>
                <a:rPr lang="pt-BR" sz="2000" b="1" dirty="0">
                  <a:solidFill>
                    <a:schemeClr val="bg1"/>
                  </a:solidFill>
                </a:rPr>
                <a:t>suporte </a:t>
              </a:r>
              <a:r>
                <a:rPr lang="pt-BR" sz="2000" b="1" dirty="0">
                  <a:solidFill>
                    <a:srgbClr val="FFC000"/>
                  </a:solidFill>
                </a:rPr>
                <a:t>metodológico</a:t>
              </a:r>
            </a:p>
          </p:txBody>
        </p:sp>
      </p:grpSp>
      <p:grpSp>
        <p:nvGrpSpPr>
          <p:cNvPr id="27" name="Grupo 26"/>
          <p:cNvGrpSpPr/>
          <p:nvPr/>
        </p:nvGrpSpPr>
        <p:grpSpPr>
          <a:xfrm>
            <a:off x="7267335" y="2056210"/>
            <a:ext cx="1682500" cy="2553467"/>
            <a:chOff x="7267335" y="2056210"/>
            <a:chExt cx="1682500" cy="2553467"/>
          </a:xfrm>
        </p:grpSpPr>
        <p:pic>
          <p:nvPicPr>
            <p:cNvPr id="21" name="Picture 2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267335" y="2056210"/>
              <a:ext cx="1682500" cy="2553467"/>
            </a:xfrm>
            <a:prstGeom prst="rect">
              <a:avLst/>
            </a:prstGeom>
          </p:spPr>
        </p:pic>
        <p:sp>
          <p:nvSpPr>
            <p:cNvPr id="16" name="TextBox 15"/>
            <p:cNvSpPr txBox="1"/>
            <p:nvPr/>
          </p:nvSpPr>
          <p:spPr>
            <a:xfrm>
              <a:off x="7341822" y="2632134"/>
              <a:ext cx="1533525" cy="1569660"/>
            </a:xfrm>
            <a:prstGeom prst="rect">
              <a:avLst/>
            </a:prstGeom>
            <a:noFill/>
          </p:spPr>
          <p:txBody>
            <a:bodyPr wrap="square" rtlCol="0">
              <a:spAutoFit/>
            </a:bodyPr>
            <a:lstStyle/>
            <a:p>
              <a:pPr algn="ctr"/>
              <a:r>
                <a:rPr lang="pt-BR" sz="2400" b="1" dirty="0">
                  <a:solidFill>
                    <a:schemeClr val="bg1"/>
                  </a:solidFill>
                </a:rPr>
                <a:t>Atua na </a:t>
              </a:r>
            </a:p>
            <a:p>
              <a:pPr algn="ctr"/>
              <a:r>
                <a:rPr lang="pt-BR" sz="2400" b="1" dirty="0">
                  <a:solidFill>
                    <a:srgbClr val="0033CC"/>
                  </a:solidFill>
                </a:rPr>
                <a:t>gestão</a:t>
              </a:r>
              <a:r>
                <a:rPr lang="pt-BR" sz="2400" b="1" dirty="0">
                  <a:solidFill>
                    <a:schemeClr val="bg1"/>
                  </a:solidFill>
                </a:rPr>
                <a:t> de processos </a:t>
              </a:r>
            </a:p>
            <a:p>
              <a:pPr algn="ctr"/>
              <a:r>
                <a:rPr lang="pt-BR" sz="2400" b="1" dirty="0">
                  <a:solidFill>
                    <a:schemeClr val="bg1"/>
                  </a:solidFill>
                </a:rPr>
                <a:t>de TI</a:t>
              </a:r>
            </a:p>
          </p:txBody>
        </p:sp>
      </p:grpSp>
      <p:pic>
        <p:nvPicPr>
          <p:cNvPr id="22" name="Picture 18"/>
          <p:cNvPicPr>
            <a:picLocks noChangeAspect="1"/>
          </p:cNvPicPr>
          <p:nvPr/>
        </p:nvPicPr>
        <p:blipFill>
          <a:blip r:embed="rId6" cstate="print"/>
          <a:stretch>
            <a:fillRect/>
          </a:stretch>
        </p:blipFill>
        <p:spPr>
          <a:xfrm>
            <a:off x="7829017" y="329329"/>
            <a:ext cx="997107" cy="272893"/>
          </a:xfrm>
          <a:prstGeom prst="rect">
            <a:avLst/>
          </a:prstGeom>
        </p:spPr>
      </p:pic>
      <p:sp>
        <p:nvSpPr>
          <p:cNvPr id="28" name="Seta para baixo 27"/>
          <p:cNvSpPr/>
          <p:nvPr/>
        </p:nvSpPr>
        <p:spPr>
          <a:xfrm>
            <a:off x="762000" y="4832922"/>
            <a:ext cx="526473" cy="35096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29" name="Seta para baixo 28"/>
          <p:cNvSpPr/>
          <p:nvPr/>
        </p:nvSpPr>
        <p:spPr>
          <a:xfrm>
            <a:off x="2521580" y="5290132"/>
            <a:ext cx="526473" cy="35096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30" name="Seta para baixo 29"/>
          <p:cNvSpPr/>
          <p:nvPr/>
        </p:nvSpPr>
        <p:spPr>
          <a:xfrm>
            <a:off x="4281160" y="4708217"/>
            <a:ext cx="526473" cy="35096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31" name="Seta para baixo 30"/>
          <p:cNvSpPr/>
          <p:nvPr/>
        </p:nvSpPr>
        <p:spPr>
          <a:xfrm>
            <a:off x="6040582" y="5290132"/>
            <a:ext cx="526473" cy="35096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32" name="Seta para baixo 31"/>
          <p:cNvSpPr/>
          <p:nvPr/>
        </p:nvSpPr>
        <p:spPr>
          <a:xfrm>
            <a:off x="7801307" y="4708217"/>
            <a:ext cx="526473" cy="35096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33" name="Retângulo de cantos arredondados 32"/>
          <p:cNvSpPr/>
          <p:nvPr/>
        </p:nvSpPr>
        <p:spPr>
          <a:xfrm>
            <a:off x="280555" y="5290132"/>
            <a:ext cx="1533525" cy="1332341"/>
          </a:xfrm>
          <a:prstGeom prst="roundRect">
            <a:avLst/>
          </a:prstGeom>
          <a:solidFill>
            <a:srgbClr val="00B050"/>
          </a:solidFill>
          <a:effectLst>
            <a:innerShdw blurRad="63500" dist="50800" dir="13500000">
              <a:prstClr val="black">
                <a:alpha val="50000"/>
              </a:prstClr>
            </a:innerShdw>
          </a:effectLst>
          <a:scene3d>
            <a:camera prst="orthographicFront"/>
            <a:lightRig rig="threePt" dir="t"/>
          </a:scene3d>
          <a:sp3d prstMaterial="dkEdge">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pt-BR" b="1" dirty="0">
                <a:solidFill>
                  <a:schemeClr val="tx1"/>
                </a:solidFill>
              </a:rPr>
              <a:t>Business</a:t>
            </a:r>
          </a:p>
          <a:p>
            <a:pPr algn="ctr"/>
            <a:r>
              <a:rPr lang="pt-BR" b="1" dirty="0" err="1">
                <a:solidFill>
                  <a:schemeClr val="tx1"/>
                </a:solidFill>
              </a:rPr>
              <a:t>Partner</a:t>
            </a:r>
            <a:endParaRPr lang="pt-BR" b="1" dirty="0">
              <a:solidFill>
                <a:schemeClr val="tx1"/>
              </a:solidFill>
            </a:endParaRPr>
          </a:p>
        </p:txBody>
      </p:sp>
      <p:sp>
        <p:nvSpPr>
          <p:cNvPr id="34" name="Retângulo de cantos arredondados 33"/>
          <p:cNvSpPr/>
          <p:nvPr/>
        </p:nvSpPr>
        <p:spPr>
          <a:xfrm>
            <a:off x="2040135" y="5791195"/>
            <a:ext cx="1533525" cy="817418"/>
          </a:xfrm>
          <a:prstGeom prst="roundRect">
            <a:avLst/>
          </a:prstGeom>
          <a:solidFill>
            <a:srgbClr val="00B050"/>
          </a:solidFill>
          <a:effectLst>
            <a:innerShdw blurRad="63500" dist="50800" dir="13500000">
              <a:prstClr val="black">
                <a:alpha val="50000"/>
              </a:prstClr>
            </a:innerShdw>
          </a:effectLst>
          <a:scene3d>
            <a:camera prst="orthographicFront"/>
            <a:lightRig rig="threePt" dir="t"/>
          </a:scene3d>
          <a:sp3d prstMaterial="dkEdge">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pt-BR" b="1" dirty="0">
                <a:solidFill>
                  <a:schemeClr val="tx1"/>
                </a:solidFill>
              </a:rPr>
              <a:t>Plano de</a:t>
            </a:r>
          </a:p>
          <a:p>
            <a:pPr algn="ctr"/>
            <a:r>
              <a:rPr lang="pt-BR" b="1" dirty="0">
                <a:solidFill>
                  <a:schemeClr val="tx1"/>
                </a:solidFill>
              </a:rPr>
              <a:t>Negócio</a:t>
            </a:r>
          </a:p>
        </p:txBody>
      </p:sp>
      <p:sp>
        <p:nvSpPr>
          <p:cNvPr id="35" name="Retângulo de cantos arredondados 34"/>
          <p:cNvSpPr/>
          <p:nvPr/>
        </p:nvSpPr>
        <p:spPr>
          <a:xfrm>
            <a:off x="3724114" y="5183887"/>
            <a:ext cx="1684786" cy="1332341"/>
          </a:xfrm>
          <a:prstGeom prst="roundRect">
            <a:avLst/>
          </a:prstGeom>
          <a:solidFill>
            <a:srgbClr val="00B050"/>
          </a:solidFill>
          <a:effectLst>
            <a:innerShdw blurRad="63500" dist="50800" dir="13500000">
              <a:prstClr val="black">
                <a:alpha val="50000"/>
              </a:prstClr>
            </a:innerShdw>
          </a:effectLst>
          <a:scene3d>
            <a:camera prst="orthographicFront"/>
            <a:lightRig rig="threePt" dir="t"/>
          </a:scene3d>
          <a:sp3d prstMaterial="dkEdge">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pt-BR" b="1" dirty="0">
                <a:solidFill>
                  <a:schemeClr val="tx1"/>
                </a:solidFill>
              </a:rPr>
              <a:t>Contratação/</a:t>
            </a:r>
          </a:p>
          <a:p>
            <a:pPr algn="ctr"/>
            <a:r>
              <a:rPr lang="pt-BR" b="1" dirty="0">
                <a:solidFill>
                  <a:schemeClr val="tx1"/>
                </a:solidFill>
              </a:rPr>
              <a:t>capacitação</a:t>
            </a:r>
          </a:p>
          <a:p>
            <a:pPr algn="ctr"/>
            <a:r>
              <a:rPr lang="pt-BR" b="1" dirty="0">
                <a:solidFill>
                  <a:schemeClr val="tx1"/>
                </a:solidFill>
              </a:rPr>
              <a:t>de</a:t>
            </a:r>
          </a:p>
          <a:p>
            <a:pPr algn="ctr"/>
            <a:r>
              <a:rPr lang="pt-BR" sz="1700" b="1" dirty="0">
                <a:solidFill>
                  <a:schemeClr val="tx1"/>
                </a:solidFill>
              </a:rPr>
              <a:t>Colaboradores</a:t>
            </a:r>
          </a:p>
        </p:txBody>
      </p:sp>
      <p:sp>
        <p:nvSpPr>
          <p:cNvPr id="36" name="Retângulo de cantos arredondados 35"/>
          <p:cNvSpPr/>
          <p:nvPr/>
        </p:nvSpPr>
        <p:spPr>
          <a:xfrm>
            <a:off x="7314112" y="5211597"/>
            <a:ext cx="1635723" cy="1332341"/>
          </a:xfrm>
          <a:prstGeom prst="roundRect">
            <a:avLst/>
          </a:prstGeom>
          <a:solidFill>
            <a:srgbClr val="00B050"/>
          </a:solidFill>
          <a:effectLst>
            <a:innerShdw blurRad="63500" dist="50800" dir="13500000">
              <a:prstClr val="black">
                <a:alpha val="50000"/>
              </a:prstClr>
            </a:innerShdw>
          </a:effectLst>
          <a:scene3d>
            <a:camera prst="orthographicFront"/>
            <a:lightRig rig="threePt" dir="t"/>
          </a:scene3d>
          <a:sp3d prstMaterial="dkEdge">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pt-BR" b="1" dirty="0">
                <a:solidFill>
                  <a:schemeClr val="tx1"/>
                </a:solidFill>
              </a:rPr>
              <a:t>Métricas e Indicadores de desempenho</a:t>
            </a:r>
          </a:p>
        </p:txBody>
      </p:sp>
      <p:sp>
        <p:nvSpPr>
          <p:cNvPr id="37" name="Retângulo de cantos arredondados 36"/>
          <p:cNvSpPr/>
          <p:nvPr/>
        </p:nvSpPr>
        <p:spPr>
          <a:xfrm>
            <a:off x="5547449" y="5768085"/>
            <a:ext cx="1533525" cy="817418"/>
          </a:xfrm>
          <a:prstGeom prst="roundRect">
            <a:avLst/>
          </a:prstGeom>
          <a:solidFill>
            <a:srgbClr val="00B050"/>
          </a:solidFill>
          <a:effectLst>
            <a:innerShdw blurRad="63500" dist="50800" dir="13500000">
              <a:prstClr val="black">
                <a:alpha val="50000"/>
              </a:prstClr>
            </a:innerShdw>
          </a:effectLst>
          <a:scene3d>
            <a:camera prst="orthographicFront"/>
            <a:lightRig rig="threePt" dir="t"/>
          </a:scene3d>
          <a:sp3d prstMaterial="dkEdge">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pt-BR" b="1" dirty="0">
                <a:solidFill>
                  <a:schemeClr val="tx1"/>
                </a:solidFill>
              </a:rPr>
              <a:t>Aplicação de Frameworks</a:t>
            </a:r>
          </a:p>
        </p:txBody>
      </p:sp>
    </p:spTree>
    <p:extLst>
      <p:ext uri="{BB962C8B-B14F-4D97-AF65-F5344CB8AC3E}">
        <p14:creationId xmlns:p14="http://schemas.microsoft.com/office/powerpoint/2010/main" val="345609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ox(i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ox(in)">
                                      <p:cBhvr>
                                        <p:cTn id="12" dur="500"/>
                                        <p:tgtEl>
                                          <p:spTgt spid="28"/>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box(in)">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box(in)">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ox(in)">
                                      <p:cBhvr>
                                        <p:cTn id="25" dur="500"/>
                                        <p:tgtEl>
                                          <p:spTgt spid="29"/>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box(in)">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box(in)">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box(in)">
                                      <p:cBhvr>
                                        <p:cTn id="38" dur="500"/>
                                        <p:tgtEl>
                                          <p:spTgt spid="30"/>
                                        </p:tgtEl>
                                      </p:cBhvr>
                                    </p:animEffect>
                                  </p:childTnLst>
                                </p:cTn>
                              </p:par>
                              <p:par>
                                <p:cTn id="39" presetID="4" presetClass="entr" presetSubtype="16"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box(in)">
                                      <p:cBhvr>
                                        <p:cTn id="41" dur="500"/>
                                        <p:tgtEl>
                                          <p:spTgt spid="35"/>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box(in)">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4" presetClass="entr" presetSubtype="16"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box(in)">
                                      <p:cBhvr>
                                        <p:cTn id="51" dur="500"/>
                                        <p:tgtEl>
                                          <p:spTgt spid="31"/>
                                        </p:tgtEl>
                                      </p:cBhvr>
                                    </p:animEffect>
                                  </p:childTnLst>
                                </p:cTn>
                              </p:par>
                              <p:par>
                                <p:cTn id="52" presetID="4" presetClass="entr" presetSubtype="16"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box(in)">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4" presetClass="entr" presetSubtype="16" fill="hold"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box(in)">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4" presetClass="entr" presetSubtype="16" fill="hold" grpId="0" nodeType="click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box(in)">
                                      <p:cBhvr>
                                        <p:cTn id="64" dur="500"/>
                                        <p:tgtEl>
                                          <p:spTgt spid="32"/>
                                        </p:tgtEl>
                                      </p:cBhvr>
                                    </p:animEffect>
                                  </p:childTnLst>
                                </p:cTn>
                              </p:par>
                              <p:par>
                                <p:cTn id="65" presetID="4" presetClass="entr" presetSubtype="16"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box(in)">
                                      <p:cBhvr>
                                        <p:cTn id="6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80655"/>
            <a:ext cx="7886700" cy="994172"/>
          </a:xfrm>
        </p:spPr>
        <p:txBody>
          <a:bodyPr>
            <a:noAutofit/>
          </a:bodyPr>
          <a:lstStyle/>
          <a:p>
            <a:r>
              <a:rPr lang="pt-BR" sz="6000" dirty="0"/>
              <a:t>O caso da Enron</a:t>
            </a:r>
          </a:p>
        </p:txBody>
      </p:sp>
      <p:pic>
        <p:nvPicPr>
          <p:cNvPr id="6146" name="Picture 2" descr="Resultado de imagem para enron"/>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248225" y="2342603"/>
            <a:ext cx="5143700" cy="3365469"/>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p:cNvSpPr txBox="1"/>
          <p:nvPr/>
        </p:nvSpPr>
        <p:spPr>
          <a:xfrm>
            <a:off x="1814945" y="5877676"/>
            <a:ext cx="6014072" cy="400110"/>
          </a:xfrm>
          <a:prstGeom prst="rect">
            <a:avLst/>
          </a:prstGeom>
          <a:noFill/>
        </p:spPr>
        <p:txBody>
          <a:bodyPr wrap="square" rtlCol="0">
            <a:spAutoFit/>
          </a:bodyPr>
          <a:lstStyle/>
          <a:p>
            <a:pPr algn="ctr"/>
            <a:r>
              <a:rPr lang="pt-BR" sz="2000" dirty="0">
                <a:hlinkClick r:id="rId3"/>
              </a:rPr>
              <a:t>https://www.youtube.com/watch?v=4COuWw7dVbo</a:t>
            </a:r>
            <a:endParaRPr lang="pt-BR" dirty="0"/>
          </a:p>
        </p:txBody>
      </p:sp>
      <p:pic>
        <p:nvPicPr>
          <p:cNvPr id="5" name="Picture 18"/>
          <p:cNvPicPr>
            <a:picLocks noChangeAspect="1"/>
          </p:cNvPicPr>
          <p:nvPr/>
        </p:nvPicPr>
        <p:blipFill>
          <a:blip r:embed="rId4" cstate="print"/>
          <a:stretch>
            <a:fillRect/>
          </a:stretch>
        </p:blipFill>
        <p:spPr>
          <a:xfrm>
            <a:off x="7829017" y="329329"/>
            <a:ext cx="997107" cy="272893"/>
          </a:xfrm>
          <a:prstGeom prst="rect">
            <a:avLst/>
          </a:prstGeom>
        </p:spPr>
      </p:pic>
    </p:spTree>
    <p:extLst>
      <p:ext uri="{BB962C8B-B14F-4D97-AF65-F5344CB8AC3E}">
        <p14:creationId xmlns:p14="http://schemas.microsoft.com/office/powerpoint/2010/main" val="2813375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6903" y="70112"/>
            <a:ext cx="8910194" cy="784830"/>
          </a:xfrm>
          <a:prstGeom prst="rect">
            <a:avLst/>
          </a:prstGeom>
          <a:noFill/>
        </p:spPr>
        <p:txBody>
          <a:bodyPr wrap="square" rtlCol="0">
            <a:spAutoFit/>
          </a:bodyPr>
          <a:lstStyle/>
          <a:p>
            <a:r>
              <a:rPr lang="pt-BR" sz="4500" dirty="0">
                <a:ln w="0">
                  <a:solidFill>
                    <a:schemeClr val="bg1"/>
                  </a:solidFill>
                </a:ln>
                <a:solidFill>
                  <a:srgbClr val="C00000"/>
                </a:solidFill>
                <a:effectLst>
                  <a:outerShdw blurRad="165100" dist="88900" dir="9600000" algn="br" rotWithShape="0">
                    <a:prstClr val="black"/>
                  </a:outerShdw>
                </a:effectLst>
                <a:ea typeface="Adobe Heiti Std R" panose="020B0400000000000000" pitchFamily="34" charset="-128"/>
                <a:cs typeface="Arial" panose="020B0604020202020204" pitchFamily="34" charset="0"/>
              </a:rPr>
              <a:t>COBIT x ITIL</a:t>
            </a:r>
          </a:p>
        </p:txBody>
      </p:sp>
      <p:pic>
        <p:nvPicPr>
          <p:cNvPr id="8" name="Picture 7"/>
          <p:cNvPicPr>
            <a:picLocks noChangeAspect="1"/>
          </p:cNvPicPr>
          <p:nvPr/>
        </p:nvPicPr>
        <p:blipFill>
          <a:blip r:embed="rId3" cstate="print"/>
          <a:stretch>
            <a:fillRect/>
          </a:stretch>
        </p:blipFill>
        <p:spPr>
          <a:xfrm>
            <a:off x="5808656" y="1819824"/>
            <a:ext cx="2971800" cy="2976889"/>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63546" y="1790076"/>
            <a:ext cx="3037516" cy="3036385"/>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585589" y="2030392"/>
            <a:ext cx="1972822" cy="2555753"/>
          </a:xfrm>
          <a:prstGeom prst="rect">
            <a:avLst/>
          </a:prstGeom>
        </p:spPr>
      </p:pic>
      <p:sp>
        <p:nvSpPr>
          <p:cNvPr id="3" name="Rectangle 2"/>
          <p:cNvSpPr/>
          <p:nvPr/>
        </p:nvSpPr>
        <p:spPr>
          <a:xfrm>
            <a:off x="405455" y="5255966"/>
            <a:ext cx="8291822" cy="461665"/>
          </a:xfrm>
          <a:prstGeom prst="rect">
            <a:avLst/>
          </a:prstGeom>
        </p:spPr>
        <p:txBody>
          <a:bodyPr wrap="none">
            <a:spAutoFit/>
          </a:bodyPr>
          <a:lstStyle/>
          <a:p>
            <a:r>
              <a:rPr lang="pt-BR" sz="2400" b="1" dirty="0"/>
              <a:t>AS DUAS CERTIFICAÇÕES SE COMPLEMENTAM NA GESTÃO DE TI</a:t>
            </a:r>
          </a:p>
        </p:txBody>
      </p:sp>
      <p:pic>
        <p:nvPicPr>
          <p:cNvPr id="9" name="Picture 18"/>
          <p:cNvPicPr>
            <a:picLocks noChangeAspect="1"/>
          </p:cNvPicPr>
          <p:nvPr/>
        </p:nvPicPr>
        <p:blipFill>
          <a:blip r:embed="rId6" cstate="print"/>
          <a:stretch>
            <a:fillRect/>
          </a:stretch>
        </p:blipFill>
        <p:spPr>
          <a:xfrm>
            <a:off x="7829017" y="329329"/>
            <a:ext cx="997107" cy="272893"/>
          </a:xfrm>
          <a:prstGeom prst="rect">
            <a:avLst/>
          </a:prstGeom>
        </p:spPr>
      </p:pic>
    </p:spTree>
    <p:extLst>
      <p:ext uri="{BB962C8B-B14F-4D97-AF65-F5344CB8AC3E}">
        <p14:creationId xmlns:p14="http://schemas.microsoft.com/office/powerpoint/2010/main" val="152104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ox(i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ox(in)">
                                      <p:cBhvr>
                                        <p:cTn id="18" dur="500"/>
                                        <p:tgtEl>
                                          <p:spTgt spid="8"/>
                                        </p:tgtEl>
                                      </p:cBhvr>
                                    </p:animEffect>
                                  </p:childTnLst>
                                </p:cTn>
                              </p:par>
                            </p:childTnLst>
                          </p:cTn>
                        </p:par>
                        <p:par>
                          <p:cTn id="19" fill="hold">
                            <p:stCondLst>
                              <p:cond delay="500"/>
                            </p:stCondLst>
                            <p:childTnLst>
                              <p:par>
                                <p:cTn id="20" presetID="4" presetClass="entr" presetSubtype="16"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ox(in)">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5703" y="2056210"/>
            <a:ext cx="1682500" cy="2553467"/>
          </a:xfrm>
          <a:prstGeom prst="rect">
            <a:avLst/>
          </a:prstGeom>
        </p:spPr>
      </p:pic>
      <p:pic>
        <p:nvPicPr>
          <p:cNvPr id="18" name="Picture 1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960367" y="2630420"/>
            <a:ext cx="1682500" cy="2553467"/>
          </a:xfrm>
          <a:prstGeom prst="rect">
            <a:avLst/>
          </a:prstGeom>
        </p:spPr>
      </p:pic>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84858" y="2630419"/>
            <a:ext cx="1682500" cy="2553467"/>
          </a:xfrm>
          <a:prstGeom prst="rect">
            <a:avLst/>
          </a:prstGeom>
        </p:spPr>
      </p:pic>
      <p:pic>
        <p:nvPicPr>
          <p:cNvPr id="21" name="Picture 2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267335" y="2056210"/>
            <a:ext cx="1682500" cy="2553467"/>
          </a:xfrm>
          <a:prstGeom prst="rect">
            <a:avLst/>
          </a:prstGeom>
        </p:spPr>
      </p:pic>
      <p:sp>
        <p:nvSpPr>
          <p:cNvPr id="5" name="TextBox 4"/>
          <p:cNvSpPr txBox="1"/>
          <p:nvPr/>
        </p:nvSpPr>
        <p:spPr>
          <a:xfrm>
            <a:off x="116903" y="3942"/>
            <a:ext cx="8910194" cy="784830"/>
          </a:xfrm>
          <a:prstGeom prst="rect">
            <a:avLst/>
          </a:prstGeom>
          <a:noFill/>
        </p:spPr>
        <p:txBody>
          <a:bodyPr wrap="square" rtlCol="0">
            <a:spAutoFit/>
          </a:bodyPr>
          <a:lstStyle/>
          <a:p>
            <a:r>
              <a:rPr lang="pt-BR" sz="4500" dirty="0">
                <a:ln w="0">
                  <a:solidFill>
                    <a:schemeClr val="bg1"/>
                  </a:solidFill>
                </a:ln>
                <a:solidFill>
                  <a:srgbClr val="C00000"/>
                </a:solidFill>
                <a:effectLst>
                  <a:outerShdw blurRad="165100" dist="88900" dir="9600000" algn="br" rotWithShape="0">
                    <a:prstClr val="black"/>
                  </a:outerShdw>
                </a:effectLst>
                <a:ea typeface="Adobe Heiti Std R" panose="020B0400000000000000" pitchFamily="34" charset="-128"/>
                <a:cs typeface="Arial" panose="020B0604020202020204" pitchFamily="34" charset="0"/>
              </a:rPr>
              <a:t>Ausência de Governança</a:t>
            </a:r>
          </a:p>
        </p:txBody>
      </p:sp>
      <p:sp>
        <p:nvSpPr>
          <p:cNvPr id="8" name="TextBox 7"/>
          <p:cNvSpPr txBox="1"/>
          <p:nvPr/>
        </p:nvSpPr>
        <p:spPr>
          <a:xfrm>
            <a:off x="227269" y="2687553"/>
            <a:ext cx="1614522" cy="1015663"/>
          </a:xfrm>
          <a:prstGeom prst="rect">
            <a:avLst/>
          </a:prstGeom>
          <a:noFill/>
        </p:spPr>
        <p:txBody>
          <a:bodyPr wrap="square" rtlCol="0">
            <a:spAutoFit/>
          </a:bodyPr>
          <a:lstStyle/>
          <a:p>
            <a:pPr algn="ctr"/>
            <a:r>
              <a:rPr lang="pt-BR" sz="2000" b="1" dirty="0">
                <a:solidFill>
                  <a:schemeClr val="bg1"/>
                </a:solidFill>
              </a:rPr>
              <a:t>Insatisfação dos </a:t>
            </a:r>
            <a:r>
              <a:rPr lang="pt-BR" sz="2000" b="1" dirty="0" err="1">
                <a:solidFill>
                  <a:schemeClr val="bg1"/>
                </a:solidFill>
              </a:rPr>
              <a:t>Stakeholders</a:t>
            </a:r>
            <a:endParaRPr lang="pt-BR" sz="2000" b="1" dirty="0">
              <a:solidFill>
                <a:schemeClr val="bg1"/>
              </a:solidFill>
            </a:endParaRPr>
          </a:p>
        </p:txBody>
      </p:sp>
      <p:sp>
        <p:nvSpPr>
          <p:cNvPr id="13" name="TextBox 12"/>
          <p:cNvSpPr txBox="1"/>
          <p:nvPr/>
        </p:nvSpPr>
        <p:spPr>
          <a:xfrm>
            <a:off x="1923623" y="3298691"/>
            <a:ext cx="1694147" cy="1015663"/>
          </a:xfrm>
          <a:prstGeom prst="rect">
            <a:avLst/>
          </a:prstGeom>
          <a:noFill/>
        </p:spPr>
        <p:txBody>
          <a:bodyPr wrap="square" rtlCol="0">
            <a:spAutoFit/>
          </a:bodyPr>
          <a:lstStyle/>
          <a:p>
            <a:pPr algn="ctr"/>
            <a:r>
              <a:rPr lang="pt-BR" sz="2000" b="1" dirty="0">
                <a:solidFill>
                  <a:schemeClr val="bg1"/>
                </a:solidFill>
              </a:rPr>
              <a:t>Serviços e produtos sem confiabilidade</a:t>
            </a:r>
          </a:p>
        </p:txBody>
      </p:sp>
      <p:sp>
        <p:nvSpPr>
          <p:cNvPr id="15" name="TextBox 14"/>
          <p:cNvSpPr txBox="1"/>
          <p:nvPr/>
        </p:nvSpPr>
        <p:spPr>
          <a:xfrm>
            <a:off x="5569521" y="3201706"/>
            <a:ext cx="1533525" cy="1323439"/>
          </a:xfrm>
          <a:prstGeom prst="rect">
            <a:avLst/>
          </a:prstGeom>
          <a:noFill/>
        </p:spPr>
        <p:txBody>
          <a:bodyPr wrap="square" rtlCol="0">
            <a:spAutoFit/>
          </a:bodyPr>
          <a:lstStyle/>
          <a:p>
            <a:pPr algn="ctr"/>
            <a:r>
              <a:rPr lang="pt-BR" sz="2000" b="1" dirty="0">
                <a:solidFill>
                  <a:schemeClr val="bg1"/>
                </a:solidFill>
              </a:rPr>
              <a:t>Vazamento de informações estratégicas</a:t>
            </a:r>
          </a:p>
        </p:txBody>
      </p:sp>
      <p:sp>
        <p:nvSpPr>
          <p:cNvPr id="16" name="TextBox 15"/>
          <p:cNvSpPr txBox="1"/>
          <p:nvPr/>
        </p:nvSpPr>
        <p:spPr>
          <a:xfrm>
            <a:off x="7341822" y="2632133"/>
            <a:ext cx="1533525" cy="523220"/>
          </a:xfrm>
          <a:prstGeom prst="rect">
            <a:avLst/>
          </a:prstGeom>
          <a:noFill/>
        </p:spPr>
        <p:txBody>
          <a:bodyPr wrap="square" rtlCol="0">
            <a:spAutoFit/>
          </a:bodyPr>
          <a:lstStyle/>
          <a:p>
            <a:pPr algn="ctr"/>
            <a:r>
              <a:rPr lang="pt-BR" sz="2800" b="1" dirty="0">
                <a:solidFill>
                  <a:schemeClr val="bg1"/>
                </a:solidFill>
              </a:rPr>
              <a:t>Prejuízo</a:t>
            </a:r>
            <a:endParaRPr lang="en-US" sz="2800" b="1" dirty="0">
              <a:solidFill>
                <a:schemeClr val="bg1"/>
              </a:solidFill>
            </a:endParaRPr>
          </a:p>
        </p:txBody>
      </p:sp>
      <p:grpSp>
        <p:nvGrpSpPr>
          <p:cNvPr id="2" name="Agrupar 1"/>
          <p:cNvGrpSpPr/>
          <p:nvPr/>
        </p:nvGrpSpPr>
        <p:grpSpPr>
          <a:xfrm>
            <a:off x="3724113" y="2056210"/>
            <a:ext cx="1684786" cy="2553467"/>
            <a:chOff x="3724113" y="2056210"/>
            <a:chExt cx="1684786" cy="2553467"/>
          </a:xfrm>
        </p:grpSpPr>
        <p:pic>
          <p:nvPicPr>
            <p:cNvPr id="19" name="Picture 1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724113" y="2056210"/>
              <a:ext cx="1684786" cy="2553467"/>
            </a:xfrm>
            <a:prstGeom prst="rect">
              <a:avLst/>
            </a:prstGeom>
          </p:spPr>
        </p:pic>
        <p:sp>
          <p:nvSpPr>
            <p:cNvPr id="23" name="TextBox 22"/>
            <p:cNvSpPr txBox="1"/>
            <p:nvPr/>
          </p:nvSpPr>
          <p:spPr>
            <a:xfrm>
              <a:off x="3799742" y="2782174"/>
              <a:ext cx="1533525" cy="1015663"/>
            </a:xfrm>
            <a:prstGeom prst="rect">
              <a:avLst/>
            </a:prstGeom>
            <a:noFill/>
          </p:spPr>
          <p:txBody>
            <a:bodyPr wrap="square" rtlCol="0">
              <a:spAutoFit/>
            </a:bodyPr>
            <a:lstStyle/>
            <a:p>
              <a:pPr algn="ctr"/>
              <a:r>
                <a:rPr lang="pt-BR" sz="2000" b="1" dirty="0"/>
                <a:t>Falta de gestão dos projetos</a:t>
              </a:r>
            </a:p>
          </p:txBody>
        </p:sp>
      </p:grpSp>
      <p:pic>
        <p:nvPicPr>
          <p:cNvPr id="24" name="Picture 18"/>
          <p:cNvPicPr>
            <a:picLocks noChangeAspect="1"/>
          </p:cNvPicPr>
          <p:nvPr/>
        </p:nvPicPr>
        <p:blipFill>
          <a:blip r:embed="rId6" cstate="print"/>
          <a:stretch>
            <a:fillRect/>
          </a:stretch>
        </p:blipFill>
        <p:spPr>
          <a:xfrm>
            <a:off x="7829017" y="329329"/>
            <a:ext cx="997107" cy="272893"/>
          </a:xfrm>
          <a:prstGeom prst="rect">
            <a:avLst/>
          </a:prstGeom>
        </p:spPr>
      </p:pic>
    </p:spTree>
    <p:extLst>
      <p:ext uri="{BB962C8B-B14F-4D97-AF65-F5344CB8AC3E}">
        <p14:creationId xmlns:p14="http://schemas.microsoft.com/office/powerpoint/2010/main" val="265319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ox(i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ox(i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i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ox(in)">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ox(in)">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Theme">
  <a:themeElements>
    <a:clrScheme name="Opulento">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Escritório Clássico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ersonalizar design">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Personalizar design">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A647E37EC11C8246B76D75C67DE7970E" ma:contentTypeVersion="13" ma:contentTypeDescription="Crie um novo documento." ma:contentTypeScope="" ma:versionID="b3352f6cf36f50cf0fbabdd7993fe169">
  <xsd:schema xmlns:xsd="http://www.w3.org/2001/XMLSchema" xmlns:xs="http://www.w3.org/2001/XMLSchema" xmlns:p="http://schemas.microsoft.com/office/2006/metadata/properties" xmlns:ns2="a6194295-1792-4b63-878c-b29c2ff82726" xmlns:ns3="49c50ba2-eaf4-4058-b769-73a32109933c" targetNamespace="http://schemas.microsoft.com/office/2006/metadata/properties" ma:root="true" ma:fieldsID="1d4f56797c83b7dc38274d5867a7ca22" ns2:_="" ns3:_="">
    <xsd:import namespace="a6194295-1792-4b63-878c-b29c2ff82726"/>
    <xsd:import namespace="49c50ba2-eaf4-4058-b769-73a32109933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194295-1792-4b63-878c-b29c2ff827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Marcações de imagem" ma:readOnly="false" ma:fieldId="{5cf76f15-5ced-4ddc-b409-7134ff3c332f}" ma:taxonomyMulti="true" ma:sspId="e2398b20-2c76-408b-9565-673d41e5947a"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9c50ba2-eaf4-4058-b769-73a32109933c" elementFormDefault="qualified">
    <xsd:import namespace="http://schemas.microsoft.com/office/2006/documentManagement/types"/>
    <xsd:import namespace="http://schemas.microsoft.com/office/infopath/2007/PartnerControls"/>
    <xsd:element name="SharedWithUsers" ma:index="16"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hes de Compartilhado Com" ma:internalName="SharedWithDetails" ma:readOnly="true">
      <xsd:simpleType>
        <xsd:restriction base="dms:Note">
          <xsd:maxLength value="255"/>
        </xsd:restriction>
      </xsd:simpleType>
    </xsd:element>
    <xsd:element name="TaxCatchAll" ma:index="20" nillable="true" ma:displayName="Taxonomy Catch All Column" ma:hidden="true" ma:list="{f884a67c-109f-47a2-8731-b697e3992bd9}" ma:internalName="TaxCatchAll" ma:showField="CatchAllData" ma:web="49c50ba2-eaf4-4058-b769-73a32109933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6194295-1792-4b63-878c-b29c2ff82726">
      <Terms xmlns="http://schemas.microsoft.com/office/infopath/2007/PartnerControls"/>
    </lcf76f155ced4ddcb4097134ff3c332f>
    <TaxCatchAll xmlns="49c50ba2-eaf4-4058-b769-73a32109933c" xsi:nil="true"/>
  </documentManagement>
</p:properties>
</file>

<file path=customXml/itemProps1.xml><?xml version="1.0" encoding="utf-8"?>
<ds:datastoreItem xmlns:ds="http://schemas.openxmlformats.org/officeDocument/2006/customXml" ds:itemID="{9CC075FF-04BD-432D-AA33-BB47CD46BDA0}"/>
</file>

<file path=customXml/itemProps2.xml><?xml version="1.0" encoding="utf-8"?>
<ds:datastoreItem xmlns:ds="http://schemas.openxmlformats.org/officeDocument/2006/customXml" ds:itemID="{9D8EA5B7-1B8C-4B7D-9FD1-7E41FEC09BF6}"/>
</file>

<file path=customXml/itemProps3.xml><?xml version="1.0" encoding="utf-8"?>
<ds:datastoreItem xmlns:ds="http://schemas.openxmlformats.org/officeDocument/2006/customXml" ds:itemID="{77992298-7D56-4C1B-8764-AA82FED3B6CB}"/>
</file>

<file path=docProps/app.xml><?xml version="1.0" encoding="utf-8"?>
<Properties xmlns="http://schemas.openxmlformats.org/officeDocument/2006/extended-properties" xmlns:vt="http://schemas.openxmlformats.org/officeDocument/2006/docPropsVTypes">
  <Template>Default Theme.thmx</Template>
  <TotalTime>904</TotalTime>
  <Words>1097</Words>
  <Application>Microsoft Office PowerPoint</Application>
  <PresentationFormat>Apresentação na tela (4:3)</PresentationFormat>
  <Paragraphs>140</Paragraphs>
  <Slides>17</Slides>
  <Notes>11</Notes>
  <HiddenSlides>0</HiddenSlides>
  <MMClips>0</MMClips>
  <ScaleCrop>false</ScaleCrop>
  <HeadingPairs>
    <vt:vector size="8" baseType="variant">
      <vt:variant>
        <vt:lpstr>Fontes usadas</vt:lpstr>
      </vt:variant>
      <vt:variant>
        <vt:i4>5</vt:i4>
      </vt:variant>
      <vt:variant>
        <vt:lpstr>Tema</vt:lpstr>
      </vt:variant>
      <vt:variant>
        <vt:i4>5</vt:i4>
      </vt:variant>
      <vt:variant>
        <vt:lpstr>Servidores OLE inseridos</vt:lpstr>
      </vt:variant>
      <vt:variant>
        <vt:i4>1</vt:i4>
      </vt:variant>
      <vt:variant>
        <vt:lpstr>Títulos de slides</vt:lpstr>
      </vt:variant>
      <vt:variant>
        <vt:i4>17</vt:i4>
      </vt:variant>
    </vt:vector>
  </HeadingPairs>
  <TitlesOfParts>
    <vt:vector size="28" baseType="lpstr">
      <vt:lpstr>Arial</vt:lpstr>
      <vt:lpstr>Calibri</vt:lpstr>
      <vt:lpstr>Gotham-Bold</vt:lpstr>
      <vt:lpstr>Gotham-Book</vt:lpstr>
      <vt:lpstr>Wingdings</vt:lpstr>
      <vt:lpstr>Default Theme</vt:lpstr>
      <vt:lpstr>1_Personalizar design</vt:lpstr>
      <vt:lpstr>2_Personalizar design</vt:lpstr>
      <vt:lpstr>Black</vt:lpstr>
      <vt:lpstr>Office Theme</vt:lpstr>
      <vt:lpstr>CorelDRAW</vt:lpstr>
      <vt:lpstr>Apresentação do PowerPoint</vt:lpstr>
      <vt:lpstr>Apresentação do PowerPoint</vt:lpstr>
      <vt:lpstr>Apresentação do PowerPoint</vt:lpstr>
      <vt:lpstr>Apresentação do PowerPoint</vt:lpstr>
      <vt:lpstr>Apresentação do PowerPoint</vt:lpstr>
      <vt:lpstr>Apresentação do PowerPoint</vt:lpstr>
      <vt:lpstr>O caso da Enron</vt:lpstr>
      <vt:lpstr>Apresentação do PowerPoint</vt:lpstr>
      <vt:lpstr>Apresentação do PowerPoint</vt:lpstr>
      <vt:lpstr>Apresentação do PowerPoint</vt:lpstr>
      <vt:lpstr>Apresentação do PowerPoint</vt:lpstr>
      <vt:lpstr>Exemplo de aplicação – ITIL (Ativar legendas em Português)</vt:lpstr>
      <vt:lpstr>Apresentação do PowerPoint</vt:lpstr>
      <vt:lpstr>Apresentação do PowerPoint</vt:lpstr>
      <vt:lpstr>Apresentação do PowerPoint</vt:lpstr>
      <vt:lpstr>Apresentação do PowerPoint</vt:lpstr>
      <vt:lpstr>Apresentação do PowerPoint</vt:lpstr>
    </vt:vector>
  </TitlesOfParts>
  <Company>FIAP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Juliana Reyes</dc:creator>
  <cp:lastModifiedBy>Junior Freitas de Amaral</cp:lastModifiedBy>
  <cp:revision>205</cp:revision>
  <dcterms:created xsi:type="dcterms:W3CDTF">2015-01-30T10:46:50Z</dcterms:created>
  <dcterms:modified xsi:type="dcterms:W3CDTF">2022-09-10T19:27:46Z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0x010100A647E37EC11C8246B76D75C67DE7970E</vt:lpwstr>
  </property>
</Properties>
</file>